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0"/>
  </p:notesMasterIdLst>
  <p:handoutMasterIdLst>
    <p:handoutMasterId r:id="rId11"/>
  </p:handoutMasterIdLst>
  <p:sldIdLst>
    <p:sldId id="256" r:id="rId2"/>
    <p:sldId id="281" r:id="rId3"/>
    <p:sldId id="282" r:id="rId4"/>
    <p:sldId id="330" r:id="rId5"/>
    <p:sldId id="284" r:id="rId6"/>
    <p:sldId id="338" r:id="rId7"/>
    <p:sldId id="339" r:id="rId8"/>
    <p:sldId id="302" r:id="rId9"/>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87BCCB"/>
    <a:srgbClr val="4DC1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76" autoAdjust="0"/>
    <p:restoredTop sz="32690" autoAdjust="0"/>
  </p:normalViewPr>
  <p:slideViewPr>
    <p:cSldViewPr>
      <p:cViewPr varScale="1">
        <p:scale>
          <a:sx n="31" d="100"/>
          <a:sy n="31" d="100"/>
        </p:scale>
        <p:origin x="-2702"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B513B4A-F247-40BE-9847-D1CBA0D42D08}" type="datetimeFigureOut">
              <a:rPr lang="en-IE" smtClean="0"/>
              <a:t>02/02/2018</a:t>
            </a:fld>
            <a:endParaRPr lang="en-IE"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88AC5D9-5900-48B2-B08C-B2E1CD73BBF2}" type="slidenum">
              <a:rPr lang="en-IE" smtClean="0"/>
              <a:t>‹#›</a:t>
            </a:fld>
            <a:endParaRPr lang="en-IE" dirty="0"/>
          </a:p>
        </p:txBody>
      </p:sp>
    </p:spTree>
    <p:extLst>
      <p:ext uri="{BB962C8B-B14F-4D97-AF65-F5344CB8AC3E}">
        <p14:creationId xmlns:p14="http://schemas.microsoft.com/office/powerpoint/2010/main" val="3425882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153"/>
            <a:ext cx="5438139" cy="4466987"/>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496585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GB" sz="1400" b="1" dirty="0"/>
              <a:t>ZEEKO</a:t>
            </a:r>
          </a:p>
          <a:p>
            <a:pPr marL="0" marR="0" lvl="0" indent="0" algn="l" rtl="0">
              <a:spcBef>
                <a:spcPts val="0"/>
              </a:spcBef>
              <a:buClr>
                <a:schemeClr val="dk1"/>
              </a:buClr>
              <a:buSzPct val="25000"/>
              <a:buFont typeface="Arial"/>
              <a:buNone/>
            </a:pPr>
            <a:r>
              <a:rPr lang="en-GB" sz="1400" b="0" dirty="0"/>
              <a:t>www.zeeko.ie</a:t>
            </a:r>
          </a:p>
          <a:p>
            <a:pPr marL="0" marR="0" lvl="0" indent="0" algn="l" rtl="0">
              <a:spcBef>
                <a:spcPts val="0"/>
              </a:spcBef>
              <a:buClr>
                <a:schemeClr val="dk1"/>
              </a:buClr>
              <a:buSzPct val="25000"/>
              <a:buFont typeface="Arial"/>
              <a:buNone/>
            </a:pPr>
            <a:r>
              <a:rPr lang="en-GB" sz="1400" b="0" dirty="0"/>
              <a:t>Expert researchers in </a:t>
            </a:r>
            <a:r>
              <a:rPr lang="en-GB" sz="1400" b="0" dirty="0" smtClean="0"/>
              <a:t>Internet </a:t>
            </a:r>
            <a:r>
              <a:rPr lang="en-GB" sz="1400" b="0" dirty="0"/>
              <a:t>S</a:t>
            </a:r>
            <a:r>
              <a:rPr lang="en-GB" sz="1400" b="0" dirty="0" smtClean="0"/>
              <a:t>afety</a:t>
            </a:r>
            <a:r>
              <a:rPr lang="en-GB" sz="1400" b="0" dirty="0"/>
              <a:t>.  Based in </a:t>
            </a:r>
            <a:r>
              <a:rPr lang="en-GB" sz="1400" b="0" dirty="0" smtClean="0"/>
              <a:t>NovaUCD </a:t>
            </a:r>
            <a:r>
              <a:rPr lang="en-GB" sz="1400" b="0" dirty="0"/>
              <a:t>in Dublin.</a:t>
            </a:r>
          </a:p>
          <a:p>
            <a:pPr marL="0" marR="0" lvl="0" indent="0" algn="l" rtl="0">
              <a:spcBef>
                <a:spcPts val="0"/>
              </a:spcBef>
              <a:buClr>
                <a:schemeClr val="dk1"/>
              </a:buClr>
              <a:buSzPct val="25000"/>
              <a:buFont typeface="Arial"/>
              <a:buNone/>
            </a:pPr>
            <a:endParaRPr lang="en-GB" sz="1400" b="1" dirty="0"/>
          </a:p>
          <a:p>
            <a:pPr marL="0" marR="0" lvl="0" indent="0" algn="l" rtl="0">
              <a:spcBef>
                <a:spcPts val="0"/>
              </a:spcBef>
              <a:buClr>
                <a:schemeClr val="dk1"/>
              </a:buClr>
              <a:buSzPct val="25000"/>
              <a:buFont typeface="Arial"/>
              <a:buNone/>
            </a:pPr>
            <a:r>
              <a:rPr lang="en-GB" sz="1400" b="1" dirty="0"/>
              <a:t>Some research statistics to raise awareness:</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Arial" panose="020B0604020202020204" pitchFamily="34" charset="0"/>
              <a:buChar char="•"/>
              <a:tabLst/>
              <a:defRPr/>
            </a:pPr>
            <a:r>
              <a:rPr lang="en-IE" sz="1100" b="0" i="0" u="none" strike="noStrike" kern="1200" cap="none" dirty="0">
                <a:solidFill>
                  <a:schemeClr val="dk1"/>
                </a:solidFill>
                <a:effectLst/>
                <a:latin typeface="Arial"/>
                <a:ea typeface="Arial"/>
                <a:cs typeface="Arial"/>
                <a:sym typeface="Arial"/>
              </a:rPr>
              <a:t>MORE BOYS THAN GIRLS have reported speaking with strangers online (</a:t>
            </a:r>
            <a:r>
              <a:rPr lang="en-IE" sz="1100" b="1" i="0" u="none" strike="noStrike" kern="1200" cap="none" dirty="0">
                <a:solidFill>
                  <a:schemeClr val="dk1"/>
                </a:solidFill>
                <a:effectLst/>
                <a:latin typeface="Arial"/>
                <a:ea typeface="Arial"/>
                <a:cs typeface="Arial"/>
                <a:sym typeface="Arial"/>
              </a:rPr>
              <a:t>27%</a:t>
            </a:r>
            <a:r>
              <a:rPr lang="en-IE" sz="1100" b="0" i="0" u="none" strike="noStrike" kern="1200" cap="none" dirty="0">
                <a:solidFill>
                  <a:schemeClr val="dk1"/>
                </a:solidFill>
                <a:effectLst/>
                <a:latin typeface="Arial"/>
                <a:ea typeface="Arial"/>
                <a:cs typeface="Arial"/>
                <a:sym typeface="Arial"/>
              </a:rPr>
              <a:t> boys Vs </a:t>
            </a:r>
            <a:r>
              <a:rPr lang="en-IE" sz="1100" b="1" i="0" u="none" strike="noStrike" kern="1200" cap="none" dirty="0">
                <a:solidFill>
                  <a:schemeClr val="dk1"/>
                </a:solidFill>
                <a:effectLst/>
                <a:latin typeface="Arial"/>
                <a:ea typeface="Arial"/>
                <a:cs typeface="Arial"/>
                <a:sym typeface="Arial"/>
              </a:rPr>
              <a:t>11% </a:t>
            </a:r>
            <a:r>
              <a:rPr lang="en-IE" sz="1100" b="0" i="0" u="none" strike="noStrike" kern="1200" cap="none" dirty="0">
                <a:solidFill>
                  <a:schemeClr val="dk1"/>
                </a:solidFill>
                <a:effectLst/>
                <a:latin typeface="Arial"/>
                <a:ea typeface="Arial"/>
                <a:cs typeface="Arial"/>
                <a:sym typeface="Arial"/>
              </a:rPr>
              <a:t>girls)</a:t>
            </a:r>
            <a:endParaRPr lang="en-GB" sz="1100" b="0" i="0" u="none" strike="noStrike" kern="1200" cap="none" dirty="0">
              <a:solidFill>
                <a:schemeClr val="dk1"/>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100" b="1" i="0" u="none" strike="noStrike" kern="1200" cap="none" dirty="0">
              <a:solidFill>
                <a:schemeClr val="dk1"/>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100" b="1" i="0" u="none" strike="noStrike" kern="1200" cap="none" dirty="0">
                <a:solidFill>
                  <a:schemeClr val="dk1"/>
                </a:solidFill>
                <a:effectLst/>
                <a:latin typeface="Arial"/>
                <a:ea typeface="Arial"/>
                <a:cs typeface="Arial"/>
                <a:sym typeface="Arial"/>
              </a:rPr>
              <a:t>56%</a:t>
            </a:r>
            <a:r>
              <a:rPr lang="en-IE" sz="1100" b="0" i="0" u="none" strike="noStrike" kern="1200" cap="none" dirty="0">
                <a:solidFill>
                  <a:schemeClr val="dk1"/>
                </a:solidFill>
                <a:effectLst/>
                <a:latin typeface="Arial"/>
                <a:ea typeface="Arial"/>
                <a:cs typeface="Arial"/>
                <a:sym typeface="Arial"/>
              </a:rPr>
              <a:t> of boys and </a:t>
            </a:r>
            <a:r>
              <a:rPr lang="en-IE" sz="1100" b="1" i="0" u="none" strike="noStrike" kern="1200" cap="none" dirty="0">
                <a:solidFill>
                  <a:schemeClr val="dk1"/>
                </a:solidFill>
                <a:effectLst/>
                <a:latin typeface="Arial"/>
                <a:ea typeface="Arial"/>
                <a:cs typeface="Arial"/>
                <a:sym typeface="Arial"/>
              </a:rPr>
              <a:t>24% </a:t>
            </a:r>
            <a:r>
              <a:rPr lang="en-IE" sz="1100" b="0" i="0" u="none" strike="noStrike" kern="1200" cap="none" dirty="0">
                <a:solidFill>
                  <a:schemeClr val="dk1"/>
                </a:solidFill>
                <a:effectLst/>
                <a:latin typeface="Arial"/>
                <a:ea typeface="Arial"/>
                <a:cs typeface="Arial"/>
                <a:sym typeface="Arial"/>
              </a:rPr>
              <a:t>of girls have played </a:t>
            </a:r>
            <a:r>
              <a:rPr lang="en-IE" sz="1100" b="1" i="0" u="none" strike="noStrike" kern="1200" cap="none" dirty="0">
                <a:solidFill>
                  <a:schemeClr val="dk1"/>
                </a:solidFill>
                <a:effectLst/>
                <a:latin typeface="Arial"/>
                <a:ea typeface="Arial"/>
                <a:cs typeface="Arial"/>
                <a:sym typeface="Arial"/>
              </a:rPr>
              <a:t>with or against a stranger </a:t>
            </a:r>
            <a:r>
              <a:rPr lang="en-IE" sz="1100" b="0" i="0" u="none" strike="noStrike" kern="1200" cap="none" dirty="0">
                <a:solidFill>
                  <a:schemeClr val="dk1"/>
                </a:solidFill>
                <a:effectLst/>
                <a:latin typeface="Arial"/>
                <a:ea typeface="Arial"/>
                <a:cs typeface="Arial"/>
                <a:sym typeface="Arial"/>
              </a:rPr>
              <a:t>online</a:t>
            </a:r>
            <a:endParaRPr lang="en-GB" sz="1100" b="0" i="0" u="none" strike="noStrike" kern="1200" cap="none" dirty="0">
              <a:solidFill>
                <a:schemeClr val="dk1"/>
              </a:solidFill>
              <a:effectLst/>
              <a:latin typeface="Arial"/>
              <a:ea typeface="Arial"/>
              <a:cs typeface="Arial"/>
              <a:sym typeface="Arial"/>
            </a:endParaRPr>
          </a:p>
          <a:p>
            <a:endParaRPr lang="en-IE" sz="1100" b="0" i="0" u="none" strike="noStrike" kern="1200" cap="none" dirty="0">
              <a:solidFill>
                <a:schemeClr val="dk1"/>
              </a:solidFill>
              <a:effectLst/>
              <a:latin typeface="Arial"/>
              <a:ea typeface="Arial"/>
              <a:cs typeface="Arial"/>
              <a:sym typeface="Arial"/>
            </a:endParaRPr>
          </a:p>
          <a:p>
            <a:r>
              <a:rPr lang="en-IE" sz="1100" b="1" i="0" u="none" strike="noStrike" kern="1200" cap="none" dirty="0" smtClean="0">
                <a:solidFill>
                  <a:schemeClr val="dk1"/>
                </a:solidFill>
                <a:effectLst/>
                <a:latin typeface="Arial"/>
                <a:ea typeface="Arial"/>
                <a:cs typeface="Arial"/>
                <a:sym typeface="Arial"/>
              </a:rPr>
              <a:t>Parent Advice:</a:t>
            </a:r>
          </a:p>
          <a:p>
            <a:r>
              <a:rPr lang="en-IE" sz="1100" b="0" i="0" u="none" strike="noStrike" kern="1200" cap="none" dirty="0" smtClean="0">
                <a:solidFill>
                  <a:schemeClr val="dk1"/>
                </a:solidFill>
                <a:effectLst/>
                <a:latin typeface="Arial"/>
                <a:ea typeface="Arial"/>
                <a:cs typeface="Arial"/>
                <a:sym typeface="Arial"/>
              </a:rPr>
              <a:t>To </a:t>
            </a:r>
            <a:r>
              <a:rPr lang="en-IE" sz="1100" b="0" i="0" u="none" strike="noStrike" kern="1200" cap="none" dirty="0">
                <a:solidFill>
                  <a:schemeClr val="dk1"/>
                </a:solidFill>
                <a:effectLst/>
                <a:latin typeface="Arial"/>
                <a:ea typeface="Arial"/>
                <a:cs typeface="Arial"/>
                <a:sym typeface="Arial"/>
              </a:rPr>
              <a:t>advise parents on this issue, </a:t>
            </a:r>
            <a:r>
              <a:rPr lang="en-IE" sz="1100" b="0" i="0" u="none" strike="noStrike" kern="1200" cap="none" dirty="0" smtClean="0">
                <a:solidFill>
                  <a:schemeClr val="dk1"/>
                </a:solidFill>
                <a:effectLst/>
                <a:latin typeface="Arial"/>
                <a:ea typeface="Arial"/>
                <a:cs typeface="Arial"/>
                <a:sym typeface="Arial"/>
              </a:rPr>
              <a:t>Dr </a:t>
            </a:r>
            <a:r>
              <a:rPr lang="en-IE" sz="1100" b="0" i="0" u="none" strike="noStrike" kern="1200" cap="none" dirty="0">
                <a:solidFill>
                  <a:schemeClr val="dk1"/>
                </a:solidFill>
                <a:effectLst/>
                <a:latin typeface="Arial"/>
                <a:ea typeface="Arial"/>
                <a:cs typeface="Arial"/>
                <a:sym typeface="Arial"/>
              </a:rPr>
              <a:t>Marina Everri, Head of Research at Zeeko recommends </a:t>
            </a:r>
            <a:r>
              <a:rPr lang="en-IE" sz="1100" b="0" i="0" u="none" strike="noStrike" kern="1200" cap="none" dirty="0" smtClean="0">
                <a:solidFill>
                  <a:schemeClr val="dk1"/>
                </a:solidFill>
                <a:effectLst/>
                <a:latin typeface="Arial"/>
                <a:ea typeface="Arial"/>
                <a:cs typeface="Arial"/>
                <a:sym typeface="Arial"/>
              </a:rPr>
              <a:t>the following:</a:t>
            </a:r>
            <a:endParaRPr lang="en-GB" sz="1100" b="0" i="0" u="none" strike="noStrike" kern="1200" cap="none" dirty="0">
              <a:solidFill>
                <a:schemeClr val="dk1"/>
              </a:solidFill>
              <a:effectLst/>
              <a:latin typeface="Arial"/>
              <a:ea typeface="Arial"/>
              <a:cs typeface="Arial"/>
              <a:sym typeface="Arial"/>
            </a:endParaRPr>
          </a:p>
          <a:p>
            <a:pPr marL="171450" lvl="0" indent="-171450">
              <a:buFont typeface="Wingdings" panose="05000000000000000000" pitchFamily="2" charset="2"/>
              <a:buChar char="ü"/>
            </a:pPr>
            <a:r>
              <a:rPr lang="en-IE" sz="1100" b="0" i="0" u="none" strike="noStrike" kern="1200" cap="none" dirty="0">
                <a:solidFill>
                  <a:schemeClr val="dk1"/>
                </a:solidFill>
                <a:effectLst/>
                <a:latin typeface="Arial"/>
                <a:ea typeface="Arial"/>
                <a:cs typeface="Arial"/>
                <a:sym typeface="Arial"/>
              </a:rPr>
              <a:t>OPEN COMMUNICATION: Talk with your children about their Internet use and practice co-use.</a:t>
            </a:r>
            <a:endParaRPr lang="en-GB" sz="1100" b="0" i="0" u="none" strike="noStrike" kern="1200" cap="none" dirty="0">
              <a:solidFill>
                <a:schemeClr val="dk1"/>
              </a:solidFill>
              <a:effectLst/>
              <a:latin typeface="Arial"/>
              <a:ea typeface="Arial"/>
              <a:cs typeface="Arial"/>
              <a:sym typeface="Arial"/>
            </a:endParaRPr>
          </a:p>
          <a:p>
            <a:pPr marL="171450" lvl="0" indent="-171450">
              <a:buFont typeface="Wingdings" panose="05000000000000000000" pitchFamily="2" charset="2"/>
              <a:buChar char="ü"/>
            </a:pPr>
            <a:r>
              <a:rPr lang="en-IE" sz="1100" b="0" i="0" u="none" strike="noStrike" kern="1200" cap="none" dirty="0">
                <a:solidFill>
                  <a:schemeClr val="dk1"/>
                </a:solidFill>
                <a:effectLst/>
                <a:latin typeface="Arial"/>
                <a:ea typeface="Arial"/>
                <a:cs typeface="Arial"/>
                <a:sym typeface="Arial"/>
              </a:rPr>
              <a:t>ACTIVE LISTENING: Listen in a non-judgemental way. Children who are defensive cannot listen and children who cannot listen cannot learn.</a:t>
            </a:r>
            <a:endParaRPr lang="en-GB" sz="1100" b="0" i="0" u="none" strike="noStrike" kern="1200" cap="none" dirty="0">
              <a:solidFill>
                <a:schemeClr val="dk1"/>
              </a:solidFill>
              <a:effectLst/>
              <a:latin typeface="Arial"/>
              <a:ea typeface="Arial"/>
              <a:cs typeface="Arial"/>
              <a:sym typeface="Arial"/>
            </a:endParaRPr>
          </a:p>
          <a:p>
            <a:pPr marL="171450" lvl="0" indent="-171450">
              <a:buFont typeface="Wingdings" panose="05000000000000000000" pitchFamily="2" charset="2"/>
              <a:buChar char="ü"/>
            </a:pPr>
            <a:r>
              <a:rPr lang="en-IE" sz="1100" b="0" i="0" u="none" strike="noStrike" kern="1200" cap="none" dirty="0">
                <a:solidFill>
                  <a:schemeClr val="dk1"/>
                </a:solidFill>
                <a:effectLst/>
                <a:latin typeface="Arial"/>
                <a:ea typeface="Arial"/>
                <a:cs typeface="Arial"/>
                <a:sym typeface="Arial"/>
              </a:rPr>
              <a:t>MONITOR &amp; CONTROL: This is different from intrusion and control.</a:t>
            </a:r>
            <a:endParaRPr lang="en-GB" sz="1100" b="0" i="0" u="none" strike="noStrike" kern="1200" cap="none" dirty="0">
              <a:solidFill>
                <a:schemeClr val="dk1"/>
              </a:solidFill>
              <a:effectLst/>
              <a:latin typeface="Arial"/>
              <a:ea typeface="Arial"/>
              <a:cs typeface="Arial"/>
              <a:sym typeface="Arial"/>
            </a:endParaRPr>
          </a:p>
        </p:txBody>
      </p:sp>
      <p:sp>
        <p:nvSpPr>
          <p:cNvPr id="139" name="Shape 13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679768" y="4715153"/>
            <a:ext cx="5438139" cy="446698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IE" sz="1100" b="1" i="0" u="none" strike="noStrike" cap="none" dirty="0">
                <a:solidFill>
                  <a:srgbClr val="FF0000"/>
                </a:solidFill>
                <a:latin typeface="Arial"/>
                <a:ea typeface="Arial"/>
                <a:cs typeface="Arial"/>
                <a:sym typeface="Arial"/>
              </a:rPr>
              <a:t>Online Friends</a:t>
            </a:r>
          </a:p>
          <a:p>
            <a:pPr marL="0" marR="0" lvl="0" indent="0" algn="l" rtl="0">
              <a:spcBef>
                <a:spcPts val="0"/>
              </a:spcBef>
              <a:buClr>
                <a:schemeClr val="dk1"/>
              </a:buClr>
              <a:buSzPct val="25000"/>
              <a:buFont typeface="Arial"/>
              <a:buNone/>
            </a:pPr>
            <a:r>
              <a:rPr lang="en-IE" sz="1100" b="0" i="0" u="none" strike="noStrike" cap="none" dirty="0">
                <a:solidFill>
                  <a:schemeClr val="dk1"/>
                </a:solidFill>
                <a:latin typeface="Arial"/>
                <a:ea typeface="Arial"/>
                <a:cs typeface="Arial"/>
                <a:sym typeface="Arial"/>
              </a:rPr>
              <a:t>Together with your students, you can discuss catfishing and online friends. </a:t>
            </a:r>
          </a:p>
          <a:p>
            <a:pPr marL="0" marR="0" lvl="0" indent="0" algn="l" rtl="0">
              <a:spcBef>
                <a:spcPts val="0"/>
              </a:spcBef>
              <a:buClr>
                <a:schemeClr val="dk1"/>
              </a:buClr>
              <a:buSzPct val="25000"/>
              <a:buFont typeface="Arial"/>
              <a:buNone/>
            </a:pPr>
            <a:r>
              <a:rPr lang="en-IE" sz="1100" b="0" i="0" u="none" strike="noStrike" cap="none" dirty="0">
                <a:solidFill>
                  <a:schemeClr val="dk1"/>
                </a:solidFill>
                <a:latin typeface="Arial"/>
                <a:ea typeface="Arial"/>
                <a:cs typeface="Arial"/>
                <a:sym typeface="Arial"/>
              </a:rPr>
              <a:t>Ask the students what catfishing is. Zeeko’s experience is that many primary school students do know what </a:t>
            </a:r>
            <a:r>
              <a:rPr lang="en-IE" sz="1100" b="0" i="0" u="none" strike="noStrike" cap="none" dirty="0" smtClean="0">
                <a:solidFill>
                  <a:schemeClr val="dk1"/>
                </a:solidFill>
                <a:latin typeface="Arial"/>
                <a:ea typeface="Arial"/>
                <a:cs typeface="Arial"/>
                <a:sym typeface="Arial"/>
              </a:rPr>
              <a:t>catfishing is.</a:t>
            </a:r>
            <a:endParaRPr lang="en-IE" sz="11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lang="en-IE" sz="11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IE" sz="1100" b="0" i="0" u="none" strike="noStrike" cap="none" dirty="0">
                <a:solidFill>
                  <a:schemeClr val="dk1"/>
                </a:solidFill>
                <a:latin typeface="Arial"/>
                <a:ea typeface="Arial"/>
                <a:cs typeface="Arial"/>
                <a:sym typeface="Arial"/>
              </a:rPr>
              <a:t>Catfishing is when someone sets up a fake account in order to lie about their identity online. They use various aliases (names, personalities) to trick people into talking to them.</a:t>
            </a:r>
          </a:p>
          <a:p>
            <a:pPr marL="0" marR="0" lvl="0" indent="0" algn="l" rtl="0">
              <a:spcBef>
                <a:spcPts val="0"/>
              </a:spcBef>
              <a:buClr>
                <a:schemeClr val="dk1"/>
              </a:buClr>
              <a:buSzPct val="25000"/>
              <a:buFont typeface="Arial"/>
              <a:buNone/>
            </a:pPr>
            <a:endParaRPr lang="en-IE" sz="11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IE" sz="1100" b="0" i="0" u="none" strike="noStrike" cap="none" dirty="0">
                <a:solidFill>
                  <a:schemeClr val="dk1"/>
                </a:solidFill>
                <a:latin typeface="Arial"/>
                <a:ea typeface="Arial"/>
                <a:cs typeface="Arial"/>
                <a:sym typeface="Arial"/>
              </a:rPr>
              <a:t>Zeeko recommends some basic guidelines around how to engage with people online.</a:t>
            </a:r>
          </a:p>
          <a:p>
            <a:pPr marL="0" marR="0" lvl="0" indent="0" algn="l" rtl="0">
              <a:spcBef>
                <a:spcPts val="0"/>
              </a:spcBef>
              <a:buClr>
                <a:schemeClr val="dk1"/>
              </a:buClr>
              <a:buSzPct val="25000"/>
              <a:buFont typeface="Arial"/>
              <a:buNone/>
            </a:pPr>
            <a:endParaRPr lang="en-IE" sz="11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IE" sz="1100" b="0" i="0" u="none" strike="noStrike" cap="none" dirty="0">
                <a:solidFill>
                  <a:schemeClr val="dk1"/>
                </a:solidFill>
                <a:latin typeface="Arial"/>
                <a:ea typeface="Arial"/>
                <a:cs typeface="Arial"/>
                <a:sym typeface="Arial"/>
              </a:rPr>
              <a:t>First, start the conversation with the class using Molly as an </a:t>
            </a:r>
            <a:r>
              <a:rPr lang="en-IE" sz="1100" b="0" i="0" u="none" strike="noStrike" cap="none" dirty="0" smtClean="0">
                <a:solidFill>
                  <a:schemeClr val="dk1"/>
                </a:solidFill>
                <a:latin typeface="Arial"/>
                <a:ea typeface="Arial"/>
                <a:cs typeface="Arial"/>
                <a:sym typeface="Arial"/>
              </a:rPr>
              <a:t>example</a:t>
            </a:r>
            <a:r>
              <a:rPr lang="en-IE" sz="1100" b="0" i="0" u="none" strike="noStrike" cap="none" baseline="0" dirty="0" smtClean="0">
                <a:solidFill>
                  <a:schemeClr val="dk1"/>
                </a:solidFill>
                <a:latin typeface="Arial"/>
                <a:ea typeface="Arial"/>
                <a:cs typeface="Arial"/>
                <a:sym typeface="Arial"/>
              </a:rPr>
              <a:t> (next slide).</a:t>
            </a:r>
            <a:endParaRPr lang="en-IE"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79768" y="4715153"/>
            <a:ext cx="5438139" cy="4466987"/>
          </a:xfrm>
          <a:prstGeom prst="rect">
            <a:avLst/>
          </a:prstGeom>
          <a:noFill/>
          <a:ln>
            <a:noFill/>
          </a:ln>
        </p:spPr>
        <p:txBody>
          <a:bodyPr lIns="91425" tIns="91425" rIns="91425" bIns="91425" anchor="t" anchorCtr="0">
            <a:noAutofit/>
          </a:bodyPr>
          <a:lstStyle/>
          <a:p>
            <a:r>
              <a:rPr lang="en-IE" b="1" dirty="0"/>
              <a:t>Molly </a:t>
            </a:r>
            <a:r>
              <a:rPr lang="en-IE" b="1" baseline="0" dirty="0"/>
              <a:t>Scenario A</a:t>
            </a:r>
          </a:p>
          <a:p>
            <a:r>
              <a:rPr lang="en-IE" baseline="0" dirty="0"/>
              <a:t>Molly and Jack know each other in real life since a very young age.  They have exchanged user names from being friends in the real world.  Both their families have a holiday mobile home where they go every summer. They chat from time to time online. </a:t>
            </a:r>
          </a:p>
          <a:p>
            <a:endParaRPr lang="en-IE" baseline="0" dirty="0"/>
          </a:p>
          <a:p>
            <a:pPr marL="171450" indent="-171450">
              <a:buFont typeface="Wingdings" panose="05000000000000000000" pitchFamily="2" charset="2"/>
              <a:buChar char="ü"/>
            </a:pPr>
            <a:r>
              <a:rPr lang="en-IE" baseline="0" dirty="0"/>
              <a:t>Discuss with the students about what is good and/or bad about </a:t>
            </a:r>
            <a:r>
              <a:rPr lang="en-IE" baseline="0" dirty="0" smtClean="0"/>
              <a:t>communicating online.</a:t>
            </a:r>
            <a:endParaRPr lang="en-IE" sz="1100" b="0" i="0" u="none" strike="noStrike" cap="none" baseline="0" dirty="0">
              <a:solidFill>
                <a:schemeClr val="dk1"/>
              </a:solidFill>
              <a:latin typeface="Arial"/>
              <a:cs typeface="Arial"/>
              <a:sym typeface="Arial"/>
            </a:endParaRPr>
          </a:p>
          <a:p>
            <a:pPr marL="171450" indent="-171450">
              <a:buFont typeface="Wingdings" panose="05000000000000000000" pitchFamily="2" charset="2"/>
              <a:buChar char="ü"/>
            </a:pPr>
            <a:r>
              <a:rPr lang="en-IE" sz="1100" b="0" i="0" u="none" strike="noStrike" cap="none" baseline="0" dirty="0">
                <a:solidFill>
                  <a:schemeClr val="dk1"/>
                </a:solidFill>
                <a:latin typeface="Arial"/>
                <a:cs typeface="Arial"/>
                <a:sym typeface="Arial"/>
              </a:rPr>
              <a:t>Discuss with the students what family members (who may live abroad) they talk to on Facetime and/or Skype.</a:t>
            </a:r>
          </a:p>
          <a:p>
            <a:pPr marL="171450" indent="-171450">
              <a:buFont typeface="Wingdings" panose="05000000000000000000" pitchFamily="2" charset="2"/>
              <a:buChar char="ü"/>
            </a:pPr>
            <a:r>
              <a:rPr lang="en-IE" sz="1100" b="0" i="0" u="none" strike="noStrike" cap="none" baseline="0" dirty="0">
                <a:solidFill>
                  <a:schemeClr val="dk1"/>
                </a:solidFill>
                <a:latin typeface="Arial"/>
                <a:cs typeface="Arial"/>
                <a:sym typeface="Arial"/>
              </a:rPr>
              <a:t>Ask the students why it is ok to talk to people </a:t>
            </a:r>
            <a:r>
              <a:rPr lang="en-IE" sz="1100" b="0" i="0" u="none" strike="noStrike" cap="none" baseline="0" dirty="0" smtClean="0">
                <a:solidFill>
                  <a:schemeClr val="dk1"/>
                </a:solidFill>
                <a:latin typeface="Arial"/>
                <a:cs typeface="Arial"/>
                <a:sym typeface="Arial"/>
              </a:rPr>
              <a:t>online they know from the real world first.</a:t>
            </a:r>
            <a:endParaRPr lang="en-IE" baseline="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Molly </a:t>
            </a:r>
            <a:r>
              <a:rPr lang="en-IE" b="1" baseline="0" dirty="0"/>
              <a:t>Scenario B</a:t>
            </a:r>
            <a:endParaRPr lang="en-IE" b="1" dirty="0"/>
          </a:p>
          <a:p>
            <a:r>
              <a:rPr lang="en-IE" dirty="0"/>
              <a:t>Now Molly is on one of her favourite games - Roblox.  She thinks she is chatting to someone who is younger.  She only sees an avatar.</a:t>
            </a:r>
          </a:p>
          <a:p>
            <a:r>
              <a:rPr lang="en-IE" dirty="0"/>
              <a:t>The avatar is actually an older person, and Molly is unaware.</a:t>
            </a:r>
          </a:p>
          <a:p>
            <a:endParaRPr lang="en-IE" dirty="0"/>
          </a:p>
          <a:p>
            <a:pPr marL="171450" indent="-171450">
              <a:buFont typeface="Wingdings" panose="05000000000000000000" pitchFamily="2" charset="2"/>
              <a:buChar char="ü"/>
            </a:pPr>
            <a:r>
              <a:rPr lang="en-IE" dirty="0"/>
              <a:t>Without telling the students what is happening, ask the students to describe what is happening.</a:t>
            </a:r>
          </a:p>
          <a:p>
            <a:pPr marL="171450" indent="-171450">
              <a:buFont typeface="Wingdings" panose="05000000000000000000" pitchFamily="2" charset="2"/>
              <a:buChar char="ü"/>
            </a:pPr>
            <a:r>
              <a:rPr lang="en-IE" dirty="0"/>
              <a:t>Ask them to advise what Molly should do.  She should block this person on Roblox because she </a:t>
            </a:r>
            <a:r>
              <a:rPr lang="en-IE" dirty="0" smtClean="0"/>
              <a:t>does not </a:t>
            </a:r>
            <a:r>
              <a:rPr lang="en-IE" dirty="0"/>
              <a:t>know </a:t>
            </a:r>
            <a:r>
              <a:rPr lang="en-IE" dirty="0" smtClean="0"/>
              <a:t>them</a:t>
            </a:r>
            <a:r>
              <a:rPr lang="en-IE" baseline="0" dirty="0" smtClean="0"/>
              <a:t> (in the real world first)</a:t>
            </a:r>
            <a:endParaRPr lang="en-IE" dirty="0"/>
          </a:p>
        </p:txBody>
      </p:sp>
    </p:spTree>
    <p:extLst>
      <p:ext uri="{BB962C8B-B14F-4D97-AF65-F5344CB8AC3E}">
        <p14:creationId xmlns:p14="http://schemas.microsoft.com/office/powerpoint/2010/main" val="110212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79768" y="4715153"/>
            <a:ext cx="5438139" cy="446698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IE" sz="1100" b="1" i="0" u="none" strike="noStrike" cap="none" dirty="0">
                <a:solidFill>
                  <a:schemeClr val="dk1"/>
                </a:solidFill>
                <a:latin typeface="Arial"/>
                <a:ea typeface="Arial"/>
                <a:cs typeface="Arial"/>
                <a:sym typeface="Arial"/>
              </a:rPr>
              <a:t>Zeeko Rule:</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IE" sz="1100" b="0" i="0" u="none" strike="noStrike" cap="none" dirty="0">
                <a:solidFill>
                  <a:schemeClr val="dk1"/>
                </a:solidFill>
                <a:latin typeface="Arial"/>
                <a:ea typeface="Arial"/>
                <a:cs typeface="Arial"/>
                <a:sym typeface="Arial"/>
              </a:rPr>
              <a:t>The simple rule is: All our virtual world friends should be real world friends </a:t>
            </a:r>
            <a:r>
              <a:rPr lang="en-IE" sz="1100" b="1" i="0" u="none" strike="noStrike" cap="none" dirty="0">
                <a:solidFill>
                  <a:schemeClr val="dk1"/>
                </a:solidFill>
                <a:latin typeface="Arial"/>
                <a:ea typeface="Arial"/>
                <a:cs typeface="Arial"/>
                <a:sym typeface="Arial"/>
              </a:rPr>
              <a:t>FIRST</a:t>
            </a:r>
            <a:r>
              <a:rPr lang="en-IE" sz="1100" b="0" i="0" u="none" strike="noStrike" cap="none" dirty="0">
                <a:solidFill>
                  <a:schemeClr val="dk1"/>
                </a:solidFill>
                <a:latin typeface="Arial"/>
                <a:ea typeface="Arial"/>
                <a:cs typeface="Arial"/>
                <a:sym typeface="Arial"/>
              </a:rPr>
              <a:t>.</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endParaRPr lang="en-IE" sz="11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IE" sz="1100" b="0" i="0" u="none" strike="noStrike" cap="none" dirty="0" smtClean="0">
                <a:solidFill>
                  <a:schemeClr val="dk1"/>
                </a:solidFill>
                <a:latin typeface="Arial"/>
                <a:ea typeface="Arial"/>
                <a:cs typeface="Arial"/>
                <a:sym typeface="Arial"/>
              </a:rPr>
              <a:t>If </a:t>
            </a:r>
            <a:r>
              <a:rPr lang="en-IE" sz="1100" b="0" i="0" u="none" strike="noStrike" cap="none" dirty="0">
                <a:solidFill>
                  <a:schemeClr val="dk1"/>
                </a:solidFill>
                <a:latin typeface="Arial"/>
                <a:ea typeface="Arial"/>
                <a:cs typeface="Arial"/>
                <a:sym typeface="Arial"/>
              </a:rPr>
              <a:t>I have never physically met someone, I can not be certain that they are who they say they are.</a:t>
            </a:r>
          </a:p>
          <a:p>
            <a:pPr marL="0" marR="0" lvl="0" indent="0" algn="l" rtl="0">
              <a:spcBef>
                <a:spcPts val="0"/>
              </a:spcBef>
              <a:buClr>
                <a:schemeClr val="dk1"/>
              </a:buClr>
              <a:buSzPct val="25000"/>
              <a:buFont typeface="Arial"/>
              <a:buNone/>
            </a:pPr>
            <a:endParaRPr lang="en-IE" sz="1100" b="0" i="0" u="none" strike="noStrike" cap="none" dirty="0">
              <a:solidFill>
                <a:schemeClr val="dk1"/>
              </a:solidFill>
              <a:latin typeface="Arial"/>
              <a:ea typeface="Arial"/>
              <a:cs typeface="Arial"/>
              <a:sym typeface="Arial"/>
            </a:endParaRPr>
          </a:p>
          <a:p>
            <a:pPr marL="171450" marR="0" lvl="0" indent="-171450" algn="l" rtl="0">
              <a:spcBef>
                <a:spcPts val="0"/>
              </a:spcBef>
              <a:buClr>
                <a:schemeClr val="dk1"/>
              </a:buClr>
              <a:buSzPct val="25000"/>
              <a:buFont typeface="Wingdings" panose="05000000000000000000" pitchFamily="2" charset="2"/>
              <a:buChar char="ü"/>
            </a:pPr>
            <a:r>
              <a:rPr lang="en-IE" sz="1100" b="0" i="0" u="none" strike="noStrike" cap="none" dirty="0">
                <a:solidFill>
                  <a:schemeClr val="dk1"/>
                </a:solidFill>
                <a:latin typeface="Arial"/>
                <a:ea typeface="Arial"/>
                <a:cs typeface="Arial"/>
                <a:sym typeface="Arial"/>
              </a:rPr>
              <a:t>Ask the students how you can know someone is who they say they are online.  Students may say ‘facetime them’ or ‘ask them personal questions’ to check that they are who </a:t>
            </a:r>
            <a:r>
              <a:rPr lang="en-IE" sz="1100" b="0" i="0" u="none" strike="noStrike" cap="none" dirty="0" smtClean="0">
                <a:solidFill>
                  <a:schemeClr val="dk1"/>
                </a:solidFill>
                <a:latin typeface="Arial"/>
                <a:ea typeface="Arial"/>
                <a:cs typeface="Arial"/>
                <a:sym typeface="Arial"/>
              </a:rPr>
              <a:t>they say they </a:t>
            </a:r>
            <a:r>
              <a:rPr lang="en-IE" sz="1100" b="0" i="0" u="none" strike="noStrike" cap="none" dirty="0">
                <a:solidFill>
                  <a:schemeClr val="dk1"/>
                </a:solidFill>
                <a:latin typeface="Arial"/>
                <a:ea typeface="Arial"/>
                <a:cs typeface="Arial"/>
                <a:sym typeface="Arial"/>
              </a:rPr>
              <a:t>are, but this is risky and should not be done.  The only true way is through the Zeeko </a:t>
            </a:r>
            <a:r>
              <a:rPr lang="en-IE" sz="1100" b="0" i="0" u="none" strike="noStrike" cap="none" dirty="0" smtClean="0">
                <a:solidFill>
                  <a:schemeClr val="dk1"/>
                </a:solidFill>
                <a:latin typeface="Arial"/>
                <a:ea typeface="Arial"/>
                <a:cs typeface="Arial"/>
                <a:sym typeface="Arial"/>
              </a:rPr>
              <a:t>rule</a:t>
            </a:r>
            <a:r>
              <a:rPr lang="en-IE" sz="1100" b="0" i="0" u="none" strike="noStrike" cap="none" baseline="0" dirty="0" smtClean="0">
                <a:solidFill>
                  <a:schemeClr val="dk1"/>
                </a:solidFill>
                <a:latin typeface="Arial"/>
                <a:ea typeface="Arial"/>
                <a:cs typeface="Arial"/>
                <a:sym typeface="Arial"/>
              </a:rPr>
              <a:t> “Virtual Friends = Real Friends”</a:t>
            </a:r>
            <a:endParaRPr lang="en-IE" sz="11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lang="en-IE" sz="11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IE" sz="1100" b="1" i="0" u="none" strike="noStrike" cap="none" dirty="0">
                <a:solidFill>
                  <a:schemeClr val="dk1"/>
                </a:solidFill>
                <a:latin typeface="Arial"/>
                <a:ea typeface="Arial"/>
                <a:cs typeface="Arial"/>
                <a:sym typeface="Arial"/>
              </a:rPr>
              <a:t>Great </a:t>
            </a:r>
            <a:r>
              <a:rPr lang="en-IE" sz="1100" b="1" i="0" u="none" strike="noStrike" cap="none" baseline="0" dirty="0">
                <a:solidFill>
                  <a:schemeClr val="dk1"/>
                </a:solidFill>
                <a:latin typeface="Arial"/>
                <a:ea typeface="Arial"/>
                <a:cs typeface="Arial"/>
                <a:sym typeface="Arial"/>
              </a:rPr>
              <a:t>tip for students:</a:t>
            </a:r>
            <a:r>
              <a:rPr lang="en-IE" sz="1100" b="0" i="0" u="none" strike="noStrike" cap="none" baseline="0" dirty="0">
                <a:solidFill>
                  <a:schemeClr val="dk1"/>
                </a:solidFill>
                <a:latin typeface="Arial"/>
                <a:ea typeface="Arial"/>
                <a:cs typeface="Arial"/>
                <a:sym typeface="Arial"/>
              </a:rPr>
              <a:t> </a:t>
            </a:r>
          </a:p>
          <a:p>
            <a:pPr marL="0" marR="0" lvl="0" indent="0" algn="l" rtl="0">
              <a:spcBef>
                <a:spcPts val="0"/>
              </a:spcBef>
              <a:buClr>
                <a:schemeClr val="dk1"/>
              </a:buClr>
              <a:buSzPct val="25000"/>
              <a:buFont typeface="Arial"/>
              <a:buNone/>
            </a:pPr>
            <a:r>
              <a:rPr lang="en-IE" sz="1100" b="0" i="0" u="none" strike="noStrike" cap="none" baseline="0" dirty="0">
                <a:solidFill>
                  <a:schemeClr val="dk1"/>
                </a:solidFill>
                <a:latin typeface="Arial"/>
                <a:ea typeface="Arial"/>
                <a:cs typeface="Arial"/>
                <a:sym typeface="Arial"/>
              </a:rPr>
              <a:t>Ask them what they would do if they got a friend request from someone in class when they were home one evening.  What should they do?  The correct answer is to not accept and wait until </a:t>
            </a:r>
            <a:r>
              <a:rPr lang="en-IE" sz="1100" b="0" i="0" u="none" strike="noStrike" cap="none" baseline="0" dirty="0" smtClean="0">
                <a:solidFill>
                  <a:schemeClr val="dk1"/>
                </a:solidFill>
                <a:latin typeface="Arial"/>
                <a:ea typeface="Arial"/>
                <a:cs typeface="Arial"/>
                <a:sym typeface="Arial"/>
              </a:rPr>
              <a:t>they see </a:t>
            </a:r>
            <a:r>
              <a:rPr lang="en-IE" sz="1100" b="0" i="0" u="none" strike="noStrike" cap="none" baseline="0" dirty="0">
                <a:solidFill>
                  <a:schemeClr val="dk1"/>
                </a:solidFill>
                <a:latin typeface="Arial"/>
                <a:ea typeface="Arial"/>
                <a:cs typeface="Arial"/>
                <a:sym typeface="Arial"/>
              </a:rPr>
              <a:t>them in school or in person.  </a:t>
            </a:r>
            <a:r>
              <a:rPr lang="en-IE" sz="1100" b="0" i="0" u="none" strike="noStrike" cap="none" baseline="0" dirty="0" smtClean="0">
                <a:solidFill>
                  <a:schemeClr val="dk1"/>
                </a:solidFill>
                <a:latin typeface="Arial"/>
                <a:ea typeface="Arial"/>
                <a:cs typeface="Arial"/>
                <a:sym typeface="Arial"/>
              </a:rPr>
              <a:t>They should ask </a:t>
            </a:r>
            <a:r>
              <a:rPr lang="en-IE" sz="1100" b="0" i="0" u="none" strike="noStrike" cap="none" baseline="0" dirty="0">
                <a:solidFill>
                  <a:schemeClr val="dk1"/>
                </a:solidFill>
                <a:latin typeface="Arial"/>
                <a:ea typeface="Arial"/>
                <a:cs typeface="Arial"/>
                <a:sym typeface="Arial"/>
              </a:rPr>
              <a:t>if they tried to befriend </a:t>
            </a:r>
            <a:r>
              <a:rPr lang="en-IE" sz="1100" b="0" i="0" u="none" strike="noStrike" cap="none" baseline="0" dirty="0" smtClean="0">
                <a:solidFill>
                  <a:schemeClr val="dk1"/>
                </a:solidFill>
                <a:latin typeface="Arial"/>
                <a:ea typeface="Arial"/>
                <a:cs typeface="Arial"/>
                <a:sym typeface="Arial"/>
              </a:rPr>
              <a:t>them </a:t>
            </a:r>
            <a:r>
              <a:rPr lang="en-IE" sz="1100" b="0" i="0" u="none" strike="noStrike" cap="none" baseline="0" dirty="0">
                <a:solidFill>
                  <a:schemeClr val="dk1"/>
                </a:solidFill>
                <a:latin typeface="Arial"/>
                <a:ea typeface="Arial"/>
                <a:cs typeface="Arial"/>
                <a:sym typeface="Arial"/>
              </a:rPr>
              <a:t>the night before.  Only after </a:t>
            </a:r>
            <a:r>
              <a:rPr lang="en-IE" sz="1100" b="0" i="0" u="none" strike="noStrike" cap="none" baseline="0" dirty="0" smtClean="0">
                <a:solidFill>
                  <a:schemeClr val="dk1"/>
                </a:solidFill>
                <a:latin typeface="Arial"/>
                <a:ea typeface="Arial"/>
                <a:cs typeface="Arial"/>
                <a:sym typeface="Arial"/>
              </a:rPr>
              <a:t>confirming they know the other person in the real world first, </a:t>
            </a:r>
            <a:r>
              <a:rPr lang="en-IE" sz="1100" b="0" i="0" u="none" strike="noStrike" cap="none" baseline="0" dirty="0">
                <a:solidFill>
                  <a:schemeClr val="dk1"/>
                </a:solidFill>
                <a:latin typeface="Arial"/>
                <a:ea typeface="Arial"/>
                <a:cs typeface="Arial"/>
                <a:sym typeface="Arial"/>
              </a:rPr>
              <a:t>should </a:t>
            </a:r>
            <a:r>
              <a:rPr lang="en-IE" sz="1100" b="0" i="0" u="none" strike="noStrike" cap="none" baseline="0" dirty="0" smtClean="0">
                <a:solidFill>
                  <a:schemeClr val="dk1"/>
                </a:solidFill>
                <a:latin typeface="Arial"/>
                <a:ea typeface="Arial"/>
                <a:cs typeface="Arial"/>
                <a:sym typeface="Arial"/>
              </a:rPr>
              <a:t>they accept </a:t>
            </a:r>
            <a:r>
              <a:rPr lang="en-IE" sz="1100" b="0" i="0" u="none" strike="noStrike" cap="none" baseline="0" dirty="0">
                <a:solidFill>
                  <a:schemeClr val="dk1"/>
                </a:solidFill>
                <a:latin typeface="Arial"/>
                <a:ea typeface="Arial"/>
                <a:cs typeface="Arial"/>
                <a:sym typeface="Arial"/>
              </a:rPr>
              <a:t>the request.</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IE" sz="1200" b="1" i="0" u="none" strike="noStrike" cap="none" dirty="0">
                <a:solidFill>
                  <a:schemeClr val="dk1"/>
                </a:solidFill>
                <a:latin typeface="Century Gothic"/>
                <a:ea typeface="Century Gothic"/>
                <a:cs typeface="Century Gothic"/>
                <a:sym typeface="Century Gothic"/>
              </a:rPr>
              <a:t>Stop Block Tell Zeeko Rule</a:t>
            </a:r>
          </a:p>
          <a:p>
            <a:pPr marL="0" marR="0" lvl="0" indent="0" algn="l" rtl="0">
              <a:lnSpc>
                <a:spcPct val="100000"/>
              </a:lnSpc>
              <a:spcBef>
                <a:spcPts val="0"/>
              </a:spcBef>
              <a:spcAft>
                <a:spcPts val="0"/>
              </a:spcAft>
              <a:buClr>
                <a:schemeClr val="dk1"/>
              </a:buClr>
              <a:buSzPct val="25000"/>
              <a:buFont typeface="Century Gothic"/>
              <a:buNone/>
            </a:pPr>
            <a:r>
              <a:rPr lang="en-IE" sz="1200" b="0" i="0" u="none" strike="noStrike" cap="none" dirty="0">
                <a:solidFill>
                  <a:schemeClr val="dk1"/>
                </a:solidFill>
                <a:latin typeface="Century Gothic"/>
                <a:ea typeface="Century Gothic"/>
                <a:cs typeface="Century Gothic"/>
                <a:sym typeface="Century Gothic"/>
              </a:rPr>
              <a:t>If you get a friend request from someone you don’t know or if a stranger starts chatting to you online, take the following steps:</a:t>
            </a:r>
          </a:p>
          <a:p>
            <a:pPr marL="171450" marR="0" lvl="0" indent="-171450" algn="l" rtl="0">
              <a:lnSpc>
                <a:spcPct val="100000"/>
              </a:lnSpc>
              <a:spcBef>
                <a:spcPts val="0"/>
              </a:spcBef>
              <a:spcAft>
                <a:spcPts val="0"/>
              </a:spcAft>
              <a:buClr>
                <a:schemeClr val="dk1"/>
              </a:buClr>
              <a:buSzPct val="25000"/>
              <a:buFont typeface="Wingdings" panose="05000000000000000000" pitchFamily="2" charset="2"/>
              <a:buChar char="ü"/>
            </a:pPr>
            <a:r>
              <a:rPr lang="en-IE" sz="1200" b="1" i="0" u="none" strike="noStrike" cap="none" dirty="0">
                <a:solidFill>
                  <a:schemeClr val="dk1"/>
                </a:solidFill>
                <a:latin typeface="Century Gothic"/>
                <a:ea typeface="Century Gothic"/>
                <a:cs typeface="Century Gothic"/>
                <a:sym typeface="Century Gothic"/>
              </a:rPr>
              <a:t>Stop</a:t>
            </a:r>
            <a:r>
              <a:rPr lang="en-IE" sz="1200" b="1" i="0" u="none" strike="noStrike" cap="none" baseline="0" dirty="0">
                <a:solidFill>
                  <a:schemeClr val="dk1"/>
                </a:solidFill>
                <a:latin typeface="Century Gothic"/>
                <a:ea typeface="Century Gothic"/>
                <a:cs typeface="Century Gothic"/>
                <a:sym typeface="Century Gothic"/>
              </a:rPr>
              <a:t> </a:t>
            </a:r>
            <a:r>
              <a:rPr lang="en-IE" sz="1200" b="0" i="0" u="none" strike="noStrike" cap="none" dirty="0">
                <a:solidFill>
                  <a:schemeClr val="dk1"/>
                </a:solidFill>
                <a:latin typeface="Century Gothic"/>
                <a:ea typeface="Century Gothic"/>
                <a:cs typeface="Century Gothic"/>
                <a:sym typeface="Century Gothic"/>
              </a:rPr>
              <a:t>(Don’t respond)</a:t>
            </a:r>
          </a:p>
          <a:p>
            <a:pPr marL="171450" marR="0" lvl="0" indent="-171450" algn="l" rtl="0">
              <a:lnSpc>
                <a:spcPct val="100000"/>
              </a:lnSpc>
              <a:spcBef>
                <a:spcPts val="0"/>
              </a:spcBef>
              <a:spcAft>
                <a:spcPts val="0"/>
              </a:spcAft>
              <a:buClr>
                <a:schemeClr val="dk1"/>
              </a:buClr>
              <a:buSzPct val="25000"/>
              <a:buFont typeface="Wingdings" panose="05000000000000000000" pitchFamily="2" charset="2"/>
              <a:buChar char="ü"/>
            </a:pPr>
            <a:r>
              <a:rPr lang="en-IE" sz="1200" b="1" i="0" u="none" strike="noStrike" cap="none" dirty="0">
                <a:solidFill>
                  <a:schemeClr val="dk1"/>
                </a:solidFill>
                <a:latin typeface="Century Gothic"/>
                <a:ea typeface="Century Gothic"/>
                <a:cs typeface="Century Gothic"/>
                <a:sym typeface="Century Gothic"/>
              </a:rPr>
              <a:t>Block </a:t>
            </a:r>
            <a:r>
              <a:rPr lang="en-IE" sz="1200" b="0" i="0" u="none" strike="noStrike" cap="none" dirty="0">
                <a:solidFill>
                  <a:schemeClr val="dk1"/>
                </a:solidFill>
                <a:latin typeface="Century Gothic"/>
                <a:ea typeface="Century Gothic"/>
                <a:cs typeface="Century Gothic"/>
                <a:sym typeface="Century Gothic"/>
              </a:rPr>
              <a:t>the user </a:t>
            </a:r>
          </a:p>
          <a:p>
            <a:pPr marL="171450" marR="0" lvl="0" indent="-171450" algn="l" rtl="0">
              <a:lnSpc>
                <a:spcPct val="100000"/>
              </a:lnSpc>
              <a:spcBef>
                <a:spcPts val="0"/>
              </a:spcBef>
              <a:spcAft>
                <a:spcPts val="0"/>
              </a:spcAft>
              <a:buClr>
                <a:schemeClr val="dk1"/>
              </a:buClr>
              <a:buSzPct val="25000"/>
              <a:buFont typeface="Wingdings" panose="05000000000000000000" pitchFamily="2" charset="2"/>
              <a:buChar char="ü"/>
            </a:pPr>
            <a:r>
              <a:rPr lang="en-IE" sz="1200" b="1" i="0" u="none" strike="noStrike" cap="none" dirty="0">
                <a:solidFill>
                  <a:schemeClr val="dk1"/>
                </a:solidFill>
                <a:latin typeface="Century Gothic"/>
                <a:ea typeface="Century Gothic"/>
                <a:cs typeface="Century Gothic"/>
                <a:sym typeface="Century Gothic"/>
              </a:rPr>
              <a:t>Tell</a:t>
            </a:r>
            <a:r>
              <a:rPr lang="en-IE" sz="1200" b="0" i="0" u="none" strike="noStrike" cap="none" dirty="0">
                <a:solidFill>
                  <a:schemeClr val="dk1"/>
                </a:solidFill>
                <a:latin typeface="Century Gothic"/>
                <a:ea typeface="Century Gothic"/>
                <a:cs typeface="Century Gothic"/>
                <a:sym typeface="Century Gothic"/>
              </a:rPr>
              <a:t> your chatbudi (a chatbudi is an adult who is over 18 who you trust to talk to about your online friends and activities)</a:t>
            </a:r>
          </a:p>
          <a:p>
            <a:pPr marL="0" marR="0" lvl="0" indent="0" algn="l" rtl="0">
              <a:lnSpc>
                <a:spcPct val="100000"/>
              </a:lnSpc>
              <a:spcBef>
                <a:spcPts val="0"/>
              </a:spcBef>
              <a:spcAft>
                <a:spcPts val="0"/>
              </a:spcAft>
              <a:buClr>
                <a:schemeClr val="dk1"/>
              </a:buClr>
              <a:buSzPct val="25000"/>
              <a:buFont typeface="Century Gothic"/>
              <a:buNone/>
            </a:pPr>
            <a:endParaRPr lang="en-IE" sz="1200" b="1" i="0" u="none" strike="noStrike" cap="none" dirty="0">
              <a:solidFill>
                <a:schemeClr val="dk1"/>
              </a:solidFill>
              <a:latin typeface="Century Gothic"/>
              <a:ea typeface="Century Gothic"/>
              <a:cs typeface="Century Gothic"/>
              <a:sym typeface="Century Gothic"/>
            </a:endParaRPr>
          </a:p>
        </p:txBody>
      </p:sp>
      <p:sp>
        <p:nvSpPr>
          <p:cNvPr id="342" name="Shape 3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IE" sz="1200">
                <a:solidFill>
                  <a:schemeClr val="dk1"/>
                </a:solidFill>
                <a:latin typeface="Calibri"/>
                <a:ea typeface="Calibri"/>
                <a:cs typeface="Calibri"/>
                <a:sym typeface="Calibri"/>
              </a:rPr>
              <a:t>6</a:t>
            </a:fld>
            <a:endParaRPr lang="en-IE"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915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IE" sz="1100" b="1" i="0" u="none" strike="noStrike" kern="1200" cap="none" dirty="0">
                <a:solidFill>
                  <a:schemeClr val="dk1"/>
                </a:solidFill>
                <a:effectLst/>
                <a:latin typeface="Arial"/>
                <a:ea typeface="Arial"/>
                <a:cs typeface="Arial"/>
                <a:sym typeface="Arial"/>
              </a:rPr>
              <a:t>Group Discussion:</a:t>
            </a:r>
          </a:p>
          <a:p>
            <a:pPr marL="171450" marR="0" lvl="0" indent="-171450" algn="l" rtl="0">
              <a:spcBef>
                <a:spcPts val="0"/>
              </a:spcBef>
              <a:buClr>
                <a:schemeClr val="dk1"/>
              </a:buClr>
              <a:buSzPct val="25000"/>
              <a:buFont typeface="Wingdings" panose="05000000000000000000" pitchFamily="2" charset="2"/>
              <a:buChar char="ü"/>
            </a:pPr>
            <a:r>
              <a:rPr lang="en-IE" sz="1100" b="0" i="0" u="none" strike="noStrike" kern="1200" cap="none" dirty="0">
                <a:solidFill>
                  <a:schemeClr val="dk1"/>
                </a:solidFill>
                <a:effectLst/>
                <a:latin typeface="Arial"/>
                <a:ea typeface="Arial"/>
                <a:cs typeface="Arial"/>
                <a:sym typeface="Arial"/>
              </a:rPr>
              <a:t>Ask the students what games or apps they know of where people connect with other people.</a:t>
            </a:r>
          </a:p>
          <a:p>
            <a:pPr marL="0" marR="0" lvl="0" indent="0" algn="l" rtl="0">
              <a:spcBef>
                <a:spcPts val="0"/>
              </a:spcBef>
              <a:buClr>
                <a:schemeClr val="dk1"/>
              </a:buClr>
              <a:buSzPct val="25000"/>
              <a:buFont typeface="Arial"/>
              <a:buNone/>
            </a:pPr>
            <a:endParaRPr lang="en-IE" sz="1100" b="0" i="0" u="none" strike="noStrike" kern="1200" cap="none" dirty="0">
              <a:solidFill>
                <a:schemeClr val="dk1"/>
              </a:solidFill>
              <a:effectLst/>
              <a:latin typeface="Arial"/>
              <a:ea typeface="Arial"/>
              <a:cs typeface="Arial"/>
              <a:sym typeface="Arial"/>
            </a:endParaRPr>
          </a:p>
          <a:p>
            <a:pPr marL="0" marR="0" lvl="0" indent="0" algn="l" rtl="0">
              <a:spcBef>
                <a:spcPts val="0"/>
              </a:spcBef>
              <a:buClr>
                <a:schemeClr val="dk1"/>
              </a:buClr>
              <a:buSzPct val="25000"/>
              <a:buFont typeface="Arial"/>
              <a:buNone/>
            </a:pPr>
            <a:r>
              <a:rPr lang="en-IE" sz="1100" b="0" i="0" u="none" strike="noStrike" kern="1200" cap="none" dirty="0">
                <a:solidFill>
                  <a:schemeClr val="dk1"/>
                </a:solidFill>
                <a:effectLst/>
                <a:latin typeface="Arial"/>
                <a:ea typeface="Arial"/>
                <a:cs typeface="Arial"/>
                <a:sym typeface="Arial"/>
              </a:rPr>
              <a:t>Many students (especially in the older classes) have played online games and may offer answers related to those experiences.  These games include Roblox, Clash of Clans, Clash Royale, Minecraft and FIFA.  </a:t>
            </a:r>
            <a:r>
              <a:rPr lang="en-IE" sz="1100" b="0" i="0" u="none" strike="noStrike" kern="1200" cap="none" dirty="0" smtClean="0">
                <a:solidFill>
                  <a:schemeClr val="dk1"/>
                </a:solidFill>
                <a:effectLst/>
                <a:latin typeface="Arial"/>
                <a:ea typeface="Arial"/>
                <a:cs typeface="Arial"/>
                <a:sym typeface="Arial"/>
              </a:rPr>
              <a:t>On many apps children</a:t>
            </a:r>
            <a:r>
              <a:rPr lang="en-IE" sz="1100" b="0" i="0" u="none" strike="noStrike" kern="1200" cap="none" baseline="0" dirty="0" smtClean="0">
                <a:solidFill>
                  <a:schemeClr val="dk1"/>
                </a:solidFill>
                <a:effectLst/>
                <a:latin typeface="Arial"/>
                <a:ea typeface="Arial"/>
                <a:cs typeface="Arial"/>
                <a:sym typeface="Arial"/>
              </a:rPr>
              <a:t> can </a:t>
            </a:r>
            <a:r>
              <a:rPr lang="en-IE" sz="1100" b="0" i="0" u="none" strike="noStrike" kern="1200" cap="none" dirty="0" smtClean="0">
                <a:solidFill>
                  <a:schemeClr val="dk1"/>
                </a:solidFill>
                <a:effectLst/>
                <a:latin typeface="Arial"/>
                <a:ea typeface="Arial"/>
                <a:cs typeface="Arial"/>
                <a:sym typeface="Arial"/>
              </a:rPr>
              <a:t>connect </a:t>
            </a:r>
            <a:r>
              <a:rPr lang="en-IE" sz="1100" b="0" i="0" u="none" strike="noStrike" kern="1200" cap="none" dirty="0">
                <a:solidFill>
                  <a:schemeClr val="dk1"/>
                </a:solidFill>
                <a:effectLst/>
                <a:latin typeface="Arial"/>
                <a:ea typeface="Arial"/>
                <a:cs typeface="Arial"/>
                <a:sym typeface="Arial"/>
              </a:rPr>
              <a:t>with </a:t>
            </a:r>
            <a:r>
              <a:rPr lang="en-IE" sz="1100" b="0" i="0" u="none" strike="noStrike" kern="1200" cap="none" dirty="0" smtClean="0">
                <a:solidFill>
                  <a:schemeClr val="dk1"/>
                </a:solidFill>
                <a:effectLst/>
                <a:latin typeface="Arial"/>
                <a:ea typeface="Arial"/>
                <a:cs typeface="Arial"/>
                <a:sym typeface="Arial"/>
              </a:rPr>
              <a:t>other</a:t>
            </a:r>
            <a:r>
              <a:rPr lang="en-IE" sz="1100" b="0" i="0" u="none" strike="noStrike" kern="1200" cap="none" baseline="0" dirty="0" smtClean="0">
                <a:solidFill>
                  <a:schemeClr val="dk1"/>
                </a:solidFill>
                <a:effectLst/>
                <a:latin typeface="Arial"/>
                <a:ea typeface="Arial"/>
                <a:cs typeface="Arial"/>
                <a:sym typeface="Arial"/>
              </a:rPr>
              <a:t> people (e.g. </a:t>
            </a:r>
            <a:r>
              <a:rPr lang="en-IE" sz="1100" b="0" i="0" u="none" strike="noStrike" kern="1200" cap="none" dirty="0" smtClean="0">
                <a:solidFill>
                  <a:schemeClr val="dk1"/>
                </a:solidFill>
                <a:effectLst/>
                <a:latin typeface="Arial"/>
                <a:ea typeface="Arial"/>
                <a:cs typeface="Arial"/>
                <a:sym typeface="Arial"/>
              </a:rPr>
              <a:t>You </a:t>
            </a:r>
            <a:r>
              <a:rPr lang="en-IE" sz="1100" b="0" i="0" u="none" strike="noStrike" kern="1200" cap="none" dirty="0">
                <a:solidFill>
                  <a:schemeClr val="dk1"/>
                </a:solidFill>
                <a:effectLst/>
                <a:latin typeface="Arial"/>
                <a:ea typeface="Arial"/>
                <a:cs typeface="Arial"/>
                <a:sym typeface="Arial"/>
              </a:rPr>
              <a:t>Tube, Snapchat, </a:t>
            </a:r>
            <a:r>
              <a:rPr lang="en-IE" sz="1100" b="0" i="0" u="none" strike="noStrike" kern="1200" cap="none" dirty="0" smtClean="0">
                <a:solidFill>
                  <a:schemeClr val="dk1"/>
                </a:solidFill>
                <a:effectLst/>
                <a:latin typeface="Arial"/>
                <a:ea typeface="Arial"/>
                <a:cs typeface="Arial"/>
                <a:sym typeface="Arial"/>
              </a:rPr>
              <a:t>Musically,</a:t>
            </a:r>
            <a:r>
              <a:rPr lang="en-IE" sz="1100" b="0" i="0" u="none" strike="noStrike" kern="1200" cap="none" baseline="0" dirty="0" smtClean="0">
                <a:solidFill>
                  <a:schemeClr val="dk1"/>
                </a:solidFill>
                <a:effectLst/>
                <a:latin typeface="Arial"/>
                <a:ea typeface="Arial"/>
                <a:cs typeface="Arial"/>
                <a:sym typeface="Arial"/>
              </a:rPr>
              <a:t> </a:t>
            </a:r>
            <a:r>
              <a:rPr lang="en-IE" sz="1100" b="0" i="0" u="none" strike="noStrike" kern="1200" cap="none" dirty="0" smtClean="0">
                <a:solidFill>
                  <a:schemeClr val="dk1"/>
                </a:solidFill>
                <a:effectLst/>
                <a:latin typeface="Arial"/>
                <a:ea typeface="Arial"/>
                <a:cs typeface="Arial"/>
                <a:sym typeface="Arial"/>
              </a:rPr>
              <a:t>Instagram,</a:t>
            </a:r>
            <a:r>
              <a:rPr lang="en-IE" sz="1100" b="0" i="0" u="none" strike="noStrike" kern="1200" cap="none" baseline="0" dirty="0" smtClean="0">
                <a:solidFill>
                  <a:schemeClr val="dk1"/>
                </a:solidFill>
                <a:effectLst/>
                <a:latin typeface="Arial"/>
                <a:ea typeface="Arial"/>
                <a:cs typeface="Arial"/>
                <a:sym typeface="Arial"/>
              </a:rPr>
              <a:t> FIFA, Minecraft)</a:t>
            </a:r>
            <a:endParaRPr lang="en-IE" sz="1100" b="0" i="0" u="none" strike="noStrike" kern="1200" cap="none" dirty="0">
              <a:solidFill>
                <a:schemeClr val="dk1"/>
              </a:solidFill>
              <a:effectLst/>
              <a:latin typeface="Arial"/>
              <a:ea typeface="Arial"/>
              <a:cs typeface="Arial"/>
              <a:sym typeface="Arial"/>
            </a:endParaRPr>
          </a:p>
          <a:p>
            <a:pPr marL="0" marR="0" lvl="0" indent="0" algn="l" rtl="0">
              <a:spcBef>
                <a:spcPts val="0"/>
              </a:spcBef>
              <a:buClr>
                <a:schemeClr val="dk1"/>
              </a:buClr>
              <a:buSzPct val="25000"/>
              <a:buFont typeface="Arial"/>
              <a:buNone/>
            </a:pPr>
            <a:endParaRPr lang="en-IE" sz="1100" b="0" i="0" u="none" strike="noStrike" kern="1200" cap="none" dirty="0">
              <a:solidFill>
                <a:schemeClr val="dk1"/>
              </a:solidFill>
              <a:effectLst/>
              <a:latin typeface="Arial"/>
              <a:ea typeface="Arial"/>
              <a:cs typeface="Arial"/>
              <a:sym typeface="Arial"/>
            </a:endParaRPr>
          </a:p>
          <a:p>
            <a:pPr marL="171450" marR="0" lvl="0" indent="-171450" algn="l" rtl="0">
              <a:spcBef>
                <a:spcPts val="0"/>
              </a:spcBef>
              <a:buClr>
                <a:schemeClr val="dk1"/>
              </a:buClr>
              <a:buSzPct val="25000"/>
              <a:buFont typeface="Wingdings" panose="05000000000000000000" pitchFamily="2" charset="2"/>
              <a:buChar char="ü"/>
            </a:pPr>
            <a:r>
              <a:rPr lang="en-IE" sz="1100" b="0" i="0" u="none" strike="noStrike" kern="1200" cap="none" dirty="0">
                <a:solidFill>
                  <a:schemeClr val="dk1"/>
                </a:solidFill>
                <a:effectLst/>
                <a:latin typeface="Arial"/>
                <a:ea typeface="Arial"/>
                <a:cs typeface="Arial"/>
                <a:sym typeface="Arial"/>
              </a:rPr>
              <a:t>After a brief discussion of different games and apps where people can connect with strangers online, ask the students to offer a list of solutions to deal with comments and requests from strangers.  Write these on the board and have them all </a:t>
            </a:r>
            <a:r>
              <a:rPr lang="en-IE" sz="1100" b="0" i="0" u="none" strike="noStrike" kern="1200" cap="none" dirty="0" smtClean="0">
                <a:solidFill>
                  <a:schemeClr val="dk1"/>
                </a:solidFill>
                <a:effectLst/>
                <a:latin typeface="Arial"/>
                <a:ea typeface="Arial"/>
                <a:cs typeface="Arial"/>
                <a:sym typeface="Arial"/>
              </a:rPr>
              <a:t>agree what</a:t>
            </a:r>
            <a:r>
              <a:rPr lang="en-IE" sz="1100" b="0" i="0" u="none" strike="noStrike" kern="1200" cap="none" baseline="0" dirty="0" smtClean="0">
                <a:solidFill>
                  <a:schemeClr val="dk1"/>
                </a:solidFill>
                <a:effectLst/>
                <a:latin typeface="Arial"/>
                <a:ea typeface="Arial"/>
                <a:cs typeface="Arial"/>
                <a:sym typeface="Arial"/>
              </a:rPr>
              <a:t> actions they should take</a:t>
            </a:r>
            <a:r>
              <a:rPr lang="en-IE" sz="1100" b="0" i="0" u="none" strike="noStrike" kern="1200" cap="none" dirty="0" smtClean="0">
                <a:solidFill>
                  <a:schemeClr val="dk1"/>
                </a:solidFill>
                <a:effectLst/>
                <a:latin typeface="Arial"/>
                <a:ea typeface="Arial"/>
                <a:cs typeface="Arial"/>
                <a:sym typeface="Arial"/>
              </a:rPr>
              <a:t>.  </a:t>
            </a:r>
            <a:r>
              <a:rPr lang="en-IE" sz="1100" b="0" i="0" u="none" strike="noStrike" kern="1200" cap="none" dirty="0">
                <a:solidFill>
                  <a:schemeClr val="dk1"/>
                </a:solidFill>
                <a:effectLst/>
                <a:latin typeface="Arial"/>
                <a:ea typeface="Arial"/>
                <a:cs typeface="Arial"/>
                <a:sym typeface="Arial"/>
              </a:rPr>
              <a:t>These suggestions should include talking to a parent or trusted adult, blocking the username immediately, ensuring you never respond to the person with a reply and reporting the username for inappropriate language or behaviour.  Remind them of the Zeeko rules again in slides 5 and 6.</a:t>
            </a:r>
            <a:endParaRPr lang="en" sz="1400" b="1" dirty="0"/>
          </a:p>
        </p:txBody>
      </p:sp>
      <p:sp>
        <p:nvSpPr>
          <p:cNvPr id="139" name="Shape 13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3013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GB" sz="1400" b="1" dirty="0"/>
              <a:t>Further information</a:t>
            </a:r>
            <a:r>
              <a:rPr lang="en-GB" sz="1400" b="1" baseline="0" dirty="0"/>
              <a:t> can be found:</a:t>
            </a:r>
          </a:p>
          <a:p>
            <a:pPr marL="285750" marR="0" lvl="0" indent="-285750" algn="l" rtl="0">
              <a:spcBef>
                <a:spcPts val="0"/>
              </a:spcBef>
              <a:buClr>
                <a:schemeClr val="dk1"/>
              </a:buClr>
              <a:buSzPct val="25000"/>
              <a:buFont typeface="Wingdings" panose="05000000000000000000" pitchFamily="2" charset="2"/>
              <a:buChar char="ü"/>
            </a:pPr>
            <a:r>
              <a:rPr lang="en-GB" sz="1400" b="0" dirty="0"/>
              <a:t>www.zeeko.ie</a:t>
            </a:r>
          </a:p>
          <a:p>
            <a:pPr marL="285750" marR="0" lvl="0" indent="-285750" algn="l" rtl="0">
              <a:spcBef>
                <a:spcPts val="0"/>
              </a:spcBef>
              <a:buClr>
                <a:schemeClr val="dk1"/>
              </a:buClr>
              <a:buSzPct val="25000"/>
              <a:buFont typeface="Wingdings" panose="05000000000000000000" pitchFamily="2" charset="2"/>
              <a:buChar char="ü"/>
            </a:pPr>
            <a:r>
              <a:rPr lang="en-GB" sz="1400" b="0" dirty="0"/>
              <a:t>Phone</a:t>
            </a:r>
            <a:r>
              <a:rPr lang="en-GB" sz="1400" b="0" baseline="0" dirty="0"/>
              <a:t> Clodagh 01-906 0291</a:t>
            </a:r>
            <a:endParaRPr lang="en-GB" sz="1400" b="0" dirty="0"/>
          </a:p>
          <a:p>
            <a:pPr marL="285750" marR="0" lvl="0" indent="-285750" algn="l" rtl="0">
              <a:spcBef>
                <a:spcPts val="0"/>
              </a:spcBef>
              <a:buClr>
                <a:schemeClr val="dk1"/>
              </a:buClr>
              <a:buSzPct val="25000"/>
              <a:buFont typeface="Wingdings" panose="05000000000000000000" pitchFamily="2" charset="2"/>
              <a:buChar char="ü"/>
            </a:pPr>
            <a:r>
              <a:rPr lang="en" sz="1400" b="0" dirty="0"/>
              <a:t>Email:</a:t>
            </a:r>
            <a:r>
              <a:rPr lang="en" sz="1400" b="0" baseline="0" dirty="0"/>
              <a:t> clodagh@zeeko.ie</a:t>
            </a:r>
            <a:endParaRPr lang="en" sz="1400" b="0" dirty="0"/>
          </a:p>
        </p:txBody>
      </p:sp>
      <p:sp>
        <p:nvSpPr>
          <p:cNvPr id="139" name="Shape 13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1597817"/>
            <a:ext cx="7772400" cy="11025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subTitle" idx="1"/>
          </p:nvPr>
        </p:nvSpPr>
        <p:spPr>
          <a:xfrm>
            <a:off x="1371602" y="2914650"/>
            <a:ext cx="6400799" cy="1314599"/>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2" y="4767263"/>
            <a:ext cx="2133599"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5" name="Shape 15"/>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6" name="Shape 16"/>
          <p:cNvSpPr txBox="1">
            <a:spLocks noGrp="1"/>
          </p:cNvSpPr>
          <p:nvPr>
            <p:ph type="sldNum" idx="12"/>
          </p:nvPr>
        </p:nvSpPr>
        <p:spPr>
          <a:xfrm>
            <a:off x="6553202" y="4767263"/>
            <a:ext cx="2133599"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5463750" y="1371628"/>
            <a:ext cx="43887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3" name="Shape 83"/>
          <p:cNvSpPr txBox="1">
            <a:spLocks noGrp="1"/>
          </p:cNvSpPr>
          <p:nvPr>
            <p:ph type="body" idx="1"/>
          </p:nvPr>
        </p:nvSpPr>
        <p:spPr>
          <a:xfrm rot="5400000">
            <a:off x="1272751" y="-609569"/>
            <a:ext cx="4388700" cy="6019799"/>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457202" y="4767263"/>
            <a:ext cx="2133599"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5" name="Shape 85"/>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6" name="Shape 86"/>
          <p:cNvSpPr txBox="1">
            <a:spLocks noGrp="1"/>
          </p:cNvSpPr>
          <p:nvPr>
            <p:ph type="sldNum" idx="12"/>
          </p:nvPr>
        </p:nvSpPr>
        <p:spPr>
          <a:xfrm>
            <a:off x="6553202" y="4767263"/>
            <a:ext cx="2133599"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_HEADER_1">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2" y="2150851"/>
            <a:ext cx="8520599" cy="841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3600" b="0" i="0" u="none" strike="noStrike" cap="none">
                <a:solidFill>
                  <a:schemeClr val="dk1"/>
                </a:solidFill>
                <a:latin typeface="Calibri"/>
                <a:ea typeface="Calibri"/>
                <a:cs typeface="Calibri"/>
                <a:sym typeface="Calibri"/>
              </a:defRPr>
            </a:lvl1pPr>
            <a:lvl2pPr lvl="1" indent="0" algn="ctr" rtl="0">
              <a:spcBef>
                <a:spcPts val="0"/>
              </a:spcBef>
              <a:buFont typeface="Arial"/>
              <a:buNone/>
              <a:defRPr sz="3600"/>
            </a:lvl2pPr>
            <a:lvl3pPr lvl="2" indent="0" algn="ctr" rtl="0">
              <a:spcBef>
                <a:spcPts val="0"/>
              </a:spcBef>
              <a:buFont typeface="Arial"/>
              <a:buNone/>
              <a:defRPr sz="3600"/>
            </a:lvl3pPr>
            <a:lvl4pPr lvl="3" indent="0" algn="ctr" rtl="0">
              <a:spcBef>
                <a:spcPts val="0"/>
              </a:spcBef>
              <a:buFont typeface="Arial"/>
              <a:buNone/>
              <a:defRPr sz="3600"/>
            </a:lvl4pPr>
            <a:lvl5pPr lvl="4" indent="0" algn="ctr" rtl="0">
              <a:spcBef>
                <a:spcPts val="0"/>
              </a:spcBef>
              <a:buFont typeface="Arial"/>
              <a:buNone/>
              <a:defRPr sz="3600"/>
            </a:lvl5pPr>
            <a:lvl6pPr lvl="5" indent="0" algn="ctr" rtl="0">
              <a:spcBef>
                <a:spcPts val="0"/>
              </a:spcBef>
              <a:buFont typeface="Arial"/>
              <a:buNone/>
              <a:defRPr sz="3600"/>
            </a:lvl6pPr>
            <a:lvl7pPr lvl="6" indent="0" algn="ctr" rtl="0">
              <a:spcBef>
                <a:spcPts val="0"/>
              </a:spcBef>
              <a:buFont typeface="Arial"/>
              <a:buNone/>
              <a:defRPr sz="3600"/>
            </a:lvl7pPr>
            <a:lvl8pPr lvl="7" indent="0" algn="ctr" rtl="0">
              <a:spcBef>
                <a:spcPts val="0"/>
              </a:spcBef>
              <a:buFont typeface="Arial"/>
              <a:buNone/>
              <a:defRPr sz="3600"/>
            </a:lvl8pPr>
            <a:lvl9pPr lvl="8" indent="0" algn="ctr" rtl="0">
              <a:spcBef>
                <a:spcPts val="0"/>
              </a:spcBef>
              <a:buFont typeface="Arial"/>
              <a:buNone/>
              <a:defRPr sz="3600"/>
            </a:lvl9pPr>
          </a:lstStyle>
          <a:p>
            <a:endParaRPr/>
          </a:p>
        </p:txBody>
      </p:sp>
      <p:sp>
        <p:nvSpPr>
          <p:cNvPr id="19" name="Shape 19"/>
          <p:cNvSpPr txBox="1">
            <a:spLocks noGrp="1"/>
          </p:cNvSpPr>
          <p:nvPr>
            <p:ph type="sldNum" idx="12"/>
          </p:nvPr>
        </p:nvSpPr>
        <p:spPr>
          <a:xfrm>
            <a:off x="8472459" y="4663216"/>
            <a:ext cx="548699" cy="393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2" y="445026"/>
            <a:ext cx="8520599" cy="5726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 name="Shape 22"/>
          <p:cNvSpPr txBox="1">
            <a:spLocks noGrp="1"/>
          </p:cNvSpPr>
          <p:nvPr>
            <p:ph type="body" idx="1"/>
          </p:nvPr>
        </p:nvSpPr>
        <p:spPr>
          <a:xfrm>
            <a:off x="311702" y="1152475"/>
            <a:ext cx="8520599" cy="3416400"/>
          </a:xfrm>
          <a:prstGeom prst="rect">
            <a:avLst/>
          </a:prstGeom>
          <a:noFill/>
          <a:ln>
            <a:noFill/>
          </a:ln>
        </p:spPr>
        <p:txBody>
          <a:bodyPr lIns="91425" tIns="91425" rIns="91425" bIns="91425" anchor="t" anchorCtr="0"/>
          <a:lstStyle>
            <a:lvl1pPr marL="342900" marR="0" lvl="0" indent="63500" algn="l" rtl="0">
              <a:lnSpc>
                <a:spcPct val="100000"/>
              </a:lnSpc>
              <a:spcBef>
                <a:spcPts val="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472459" y="4663216"/>
            <a:ext cx="548699" cy="393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6" name="Shape 46"/>
          <p:cNvSpPr txBox="1">
            <a:spLocks noGrp="1"/>
          </p:cNvSpPr>
          <p:nvPr>
            <p:ph type="body" idx="1"/>
          </p:nvPr>
        </p:nvSpPr>
        <p:spPr>
          <a:xfrm>
            <a:off x="457200" y="1200151"/>
            <a:ext cx="8229600" cy="33945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457202" y="4767263"/>
            <a:ext cx="2133599"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8" name="Shape 48"/>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9" name="Shape 49"/>
          <p:cNvSpPr txBox="1">
            <a:spLocks noGrp="1"/>
          </p:cNvSpPr>
          <p:nvPr>
            <p:ph type="sldNum" idx="12"/>
          </p:nvPr>
        </p:nvSpPr>
        <p:spPr>
          <a:xfrm>
            <a:off x="6553202" y="4767263"/>
            <a:ext cx="2133599"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2" name="Shape 52"/>
          <p:cNvSpPr txBox="1">
            <a:spLocks noGrp="1"/>
          </p:cNvSpPr>
          <p:nvPr>
            <p:ph type="dt" idx="10"/>
          </p:nvPr>
        </p:nvSpPr>
        <p:spPr>
          <a:xfrm>
            <a:off x="457202" y="4767263"/>
            <a:ext cx="2133599"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3" name="Shape 53"/>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4" name="Shape 54"/>
          <p:cNvSpPr txBox="1">
            <a:spLocks noGrp="1"/>
          </p:cNvSpPr>
          <p:nvPr>
            <p:ph type="sldNum" idx="12"/>
          </p:nvPr>
        </p:nvSpPr>
        <p:spPr>
          <a:xfrm>
            <a:off x="6553202" y="4767263"/>
            <a:ext cx="2133599"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722312" y="3305176"/>
            <a:ext cx="7772400" cy="1021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7" name="Shape 57"/>
          <p:cNvSpPr txBox="1">
            <a:spLocks noGrp="1"/>
          </p:cNvSpPr>
          <p:nvPr>
            <p:ph type="body" idx="1"/>
          </p:nvPr>
        </p:nvSpPr>
        <p:spPr>
          <a:xfrm>
            <a:off x="722312" y="2180033"/>
            <a:ext cx="7772400" cy="1125000"/>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2" y="4767263"/>
            <a:ext cx="2133599"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9" name="Shape 59"/>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0" name="Shape 60"/>
          <p:cNvSpPr txBox="1">
            <a:spLocks noGrp="1"/>
          </p:cNvSpPr>
          <p:nvPr>
            <p:ph type="sldNum" idx="12"/>
          </p:nvPr>
        </p:nvSpPr>
        <p:spPr>
          <a:xfrm>
            <a:off x="6553202" y="4767263"/>
            <a:ext cx="2133599"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2" y="204787"/>
            <a:ext cx="3008399" cy="8714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3" name="Shape 63"/>
          <p:cNvSpPr txBox="1">
            <a:spLocks noGrp="1"/>
          </p:cNvSpPr>
          <p:nvPr>
            <p:ph type="body" idx="1"/>
          </p:nvPr>
        </p:nvSpPr>
        <p:spPr>
          <a:xfrm>
            <a:off x="3575052" y="204786"/>
            <a:ext cx="5111699" cy="4389899"/>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457202" y="1076325"/>
            <a:ext cx="3008399" cy="35183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2" y="4767263"/>
            <a:ext cx="2133599"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7" name="Shape 67"/>
          <p:cNvSpPr txBox="1">
            <a:spLocks noGrp="1"/>
          </p:cNvSpPr>
          <p:nvPr>
            <p:ph type="sldNum" idx="12"/>
          </p:nvPr>
        </p:nvSpPr>
        <p:spPr>
          <a:xfrm>
            <a:off x="6553202" y="4767263"/>
            <a:ext cx="2133599"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90" y="3600451"/>
            <a:ext cx="5486399" cy="425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0" name="Shape 70"/>
          <p:cNvSpPr>
            <a:spLocks noGrp="1"/>
          </p:cNvSpPr>
          <p:nvPr>
            <p:ph type="pic" idx="2"/>
          </p:nvPr>
        </p:nvSpPr>
        <p:spPr>
          <a:xfrm>
            <a:off x="1792290" y="459582"/>
            <a:ext cx="5486399" cy="3086099"/>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71" name="Shape 71"/>
          <p:cNvSpPr txBox="1">
            <a:spLocks noGrp="1"/>
          </p:cNvSpPr>
          <p:nvPr>
            <p:ph type="body" idx="1"/>
          </p:nvPr>
        </p:nvSpPr>
        <p:spPr>
          <a:xfrm>
            <a:off x="1792290" y="4025503"/>
            <a:ext cx="5486399" cy="6035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2" y="4767263"/>
            <a:ext cx="2133599"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3" name="Shape 73"/>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4" name="Shape 74"/>
          <p:cNvSpPr txBox="1">
            <a:spLocks noGrp="1"/>
          </p:cNvSpPr>
          <p:nvPr>
            <p:ph type="sldNum" idx="12"/>
          </p:nvPr>
        </p:nvSpPr>
        <p:spPr>
          <a:xfrm>
            <a:off x="6553202" y="4767263"/>
            <a:ext cx="2133599"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7" name="Shape 77"/>
          <p:cNvSpPr txBox="1">
            <a:spLocks noGrp="1"/>
          </p:cNvSpPr>
          <p:nvPr>
            <p:ph type="body" idx="1"/>
          </p:nvPr>
        </p:nvSpPr>
        <p:spPr>
          <a:xfrm rot="5400000">
            <a:off x="2874750" y="-1217400"/>
            <a:ext cx="3394500"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2" y="4767263"/>
            <a:ext cx="2133599"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9" name="Shape 79"/>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0" name="Shape 80"/>
          <p:cNvSpPr txBox="1">
            <a:spLocks noGrp="1"/>
          </p:cNvSpPr>
          <p:nvPr>
            <p:ph type="sldNum" idx="12"/>
          </p:nvPr>
        </p:nvSpPr>
        <p:spPr>
          <a:xfrm>
            <a:off x="6553202" y="4767263"/>
            <a:ext cx="2133599"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1000" t="2000"/>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 name="Shape 7"/>
          <p:cNvSpPr txBox="1">
            <a:spLocks noGrp="1"/>
          </p:cNvSpPr>
          <p:nvPr>
            <p:ph type="body" idx="1"/>
          </p:nvPr>
        </p:nvSpPr>
        <p:spPr>
          <a:xfrm>
            <a:off x="457200" y="1200151"/>
            <a:ext cx="8229600" cy="33945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2" y="4767263"/>
            <a:ext cx="2133599"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9" name="Shape 9"/>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0" name="Shape 10"/>
          <p:cNvSpPr txBox="1">
            <a:spLocks noGrp="1"/>
          </p:cNvSpPr>
          <p:nvPr>
            <p:ph type="sldNum" idx="12"/>
          </p:nvPr>
        </p:nvSpPr>
        <p:spPr>
          <a:xfrm>
            <a:off x="6553202" y="4767263"/>
            <a:ext cx="2133599"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2" name="Group 1"/>
          <p:cNvGrpSpPr/>
          <p:nvPr/>
        </p:nvGrpSpPr>
        <p:grpSpPr>
          <a:xfrm>
            <a:off x="4499992" y="1707654"/>
            <a:ext cx="3834152" cy="2782412"/>
            <a:chOff x="4860032" y="1480167"/>
            <a:chExt cx="3834152" cy="2782412"/>
          </a:xfrm>
        </p:grpSpPr>
        <p:pic>
          <p:nvPicPr>
            <p:cNvPr id="8" name="Shape 141"/>
            <p:cNvPicPr preferRelativeResize="0"/>
            <p:nvPr/>
          </p:nvPicPr>
          <p:blipFill rotWithShape="1">
            <a:blip r:embed="rId3">
              <a:alphaModFix/>
            </a:blip>
            <a:srcRect/>
            <a:stretch/>
          </p:blipFill>
          <p:spPr>
            <a:xfrm>
              <a:off x="5408956" y="1480167"/>
              <a:ext cx="2736304" cy="673162"/>
            </a:xfrm>
            <a:prstGeom prst="rect">
              <a:avLst/>
            </a:prstGeom>
            <a:noFill/>
            <a:ln>
              <a:noFill/>
            </a:ln>
          </p:spPr>
        </p:pic>
        <p:sp>
          <p:nvSpPr>
            <p:cNvPr id="9" name="Shape 142"/>
            <p:cNvSpPr/>
            <p:nvPr/>
          </p:nvSpPr>
          <p:spPr>
            <a:xfrm>
              <a:off x="4860032" y="2451425"/>
              <a:ext cx="3834152" cy="181115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31859B"/>
                </a:buClr>
                <a:buSzPct val="25000"/>
                <a:buFont typeface="Century Gothic"/>
                <a:buNone/>
              </a:pPr>
              <a:r>
                <a:rPr lang="en-GB" sz="4000" b="1" dirty="0">
                  <a:solidFill>
                    <a:srgbClr val="31859B"/>
                  </a:solidFill>
                  <a:latin typeface="Century Gothic"/>
                  <a:ea typeface="Century Gothic"/>
                  <a:cs typeface="Century Gothic"/>
                  <a:sym typeface="Century Gothic"/>
                </a:rPr>
                <a:t>Online Safety -</a:t>
              </a:r>
            </a:p>
            <a:p>
              <a:pPr marL="0" marR="0" lvl="0" indent="0" algn="ctr" rtl="0">
                <a:lnSpc>
                  <a:spcPct val="100000"/>
                </a:lnSpc>
                <a:spcBef>
                  <a:spcPts val="0"/>
                </a:spcBef>
                <a:spcAft>
                  <a:spcPts val="0"/>
                </a:spcAft>
                <a:buClr>
                  <a:srgbClr val="31859B"/>
                </a:buClr>
                <a:buSzPct val="25000"/>
                <a:buFont typeface="Century Gothic"/>
                <a:buNone/>
              </a:pPr>
              <a:r>
                <a:rPr lang="en-GB" sz="4000" b="1" dirty="0">
                  <a:solidFill>
                    <a:srgbClr val="31859B"/>
                  </a:solidFill>
                  <a:latin typeface="Century Gothic"/>
                  <a:ea typeface="Century Gothic"/>
                  <a:cs typeface="Century Gothic"/>
                  <a:sym typeface="Century Gothic"/>
                </a:rPr>
                <a:t>o</a:t>
              </a:r>
              <a:r>
                <a:rPr lang="en-GB" sz="4000" b="1" i="0" u="none" strike="noStrike" cap="none" dirty="0">
                  <a:solidFill>
                    <a:srgbClr val="31859B"/>
                  </a:solidFill>
                  <a:latin typeface="Century Gothic"/>
                  <a:ea typeface="Century Gothic"/>
                  <a:cs typeface="Century Gothic"/>
                  <a:sym typeface="Century Gothic"/>
                </a:rPr>
                <a:t>ur friends online</a:t>
              </a:r>
              <a:endParaRPr lang="en" sz="4000" b="1" i="0" u="none" strike="noStrike" cap="none" dirty="0">
                <a:solidFill>
                  <a:srgbClr val="31859B"/>
                </a:solidFill>
                <a:latin typeface="Century Gothic"/>
                <a:ea typeface="Century Gothic"/>
                <a:cs typeface="Century Gothic"/>
                <a:sym typeface="Century Gothic"/>
              </a:endParaRP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1439" y="634038"/>
            <a:ext cx="1428133" cy="410445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025" y="734406"/>
            <a:ext cx="2120410" cy="39399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5" name="Rectangle 4"/>
          <p:cNvSpPr/>
          <p:nvPr/>
        </p:nvSpPr>
        <p:spPr>
          <a:xfrm>
            <a:off x="0" y="0"/>
            <a:ext cx="4572000" cy="51435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Shape 165"/>
          <p:cNvSpPr txBox="1">
            <a:spLocks noGrp="1"/>
          </p:cNvSpPr>
          <p:nvPr>
            <p:ph type="title"/>
          </p:nvPr>
        </p:nvSpPr>
        <p:spPr>
          <a:xfrm>
            <a:off x="467544" y="1749232"/>
            <a:ext cx="4104456" cy="1645036"/>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800" b="1"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ONLINE </a:t>
            </a:r>
            <a:r>
              <a:rPr lang="en-GB" sz="4800" b="1" dirty="0">
                <a:solidFill>
                  <a:schemeClr val="bg1"/>
                </a:solidFill>
                <a:latin typeface="Century Gothic"/>
                <a:ea typeface="Century Gothic"/>
                <a:cs typeface="Century Gothic"/>
                <a:sym typeface="Century Gothic"/>
              </a:rPr>
              <a:t>Friends</a:t>
            </a:r>
            <a:endParaRPr lang="en" sz="4800" b="1" i="0" u="none" strike="noStrike" cap="none" dirty="0">
              <a:solidFill>
                <a:schemeClr val="bg1"/>
              </a:solidFill>
              <a:latin typeface="Century Gothic"/>
              <a:ea typeface="Century Gothic"/>
              <a:cs typeface="Century Gothic"/>
              <a:sym typeface="Century Gothic"/>
            </a:endParaRPr>
          </a:p>
        </p:txBody>
      </p:sp>
      <p:sp>
        <p:nvSpPr>
          <p:cNvPr id="8" name="Rectangle 7"/>
          <p:cNvSpPr/>
          <p:nvPr/>
        </p:nvSpPr>
        <p:spPr>
          <a:xfrm>
            <a:off x="4572000" y="20538"/>
            <a:ext cx="4572000" cy="5143500"/>
          </a:xfrm>
          <a:prstGeom prst="rect">
            <a:avLst/>
          </a:prstGeom>
          <a:solidFill>
            <a:srgbClr val="87B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accent5">
                  <a:lumMod val="40000"/>
                  <a:lumOff val="60000"/>
                </a:scheme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705" y="699542"/>
            <a:ext cx="3334590" cy="36518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38"/>
            <a:ext cx="9144000" cy="5164038"/>
          </a:xfrm>
          <a:prstGeom prst="rect">
            <a:avLst/>
          </a:prstGeom>
        </p:spPr>
      </p:pic>
      <p:pic>
        <p:nvPicPr>
          <p:cNvPr id="3" name="Picture 2">
            <a:extLst>
              <a:ext uri="{FF2B5EF4-FFF2-40B4-BE49-F238E27FC236}">
                <a16:creationId xmlns:a16="http://schemas.microsoft.com/office/drawing/2014/main" xmlns="" id="{E24C2F2C-D393-4EF8-BAA8-7BFDA8DF033B}"/>
              </a:ext>
            </a:extLst>
          </p:cNvPr>
          <p:cNvPicPr>
            <a:picLocks noChangeAspect="1"/>
          </p:cNvPicPr>
          <p:nvPr/>
        </p:nvPicPr>
        <p:blipFill>
          <a:blip r:embed="rId4"/>
          <a:stretch>
            <a:fillRect/>
          </a:stretch>
        </p:blipFill>
        <p:spPr>
          <a:xfrm>
            <a:off x="0" y="14556"/>
            <a:ext cx="9144000" cy="51143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38"/>
            <a:ext cx="9144000" cy="5164038"/>
          </a:xfrm>
          <a:prstGeom prst="rect">
            <a:avLst/>
          </a:prstGeom>
        </p:spPr>
      </p:pic>
      <p:pic>
        <p:nvPicPr>
          <p:cNvPr id="4" name="Picture 3">
            <a:extLst>
              <a:ext uri="{FF2B5EF4-FFF2-40B4-BE49-F238E27FC236}">
                <a16:creationId xmlns:a16="http://schemas.microsoft.com/office/drawing/2014/main" xmlns="" id="{AFEC109C-AB55-4C76-943A-5D29ACF4E8EB}"/>
              </a:ext>
            </a:extLst>
          </p:cNvPr>
          <p:cNvPicPr>
            <a:picLocks noChangeAspect="1"/>
          </p:cNvPicPr>
          <p:nvPr/>
        </p:nvPicPr>
        <p:blipFill>
          <a:blip r:embed="rId4"/>
          <a:stretch>
            <a:fillRect/>
          </a:stretch>
        </p:blipFill>
        <p:spPr>
          <a:xfrm>
            <a:off x="0" y="14556"/>
            <a:ext cx="9144000" cy="5114387"/>
          </a:xfrm>
          <a:prstGeom prst="rect">
            <a:avLst/>
          </a:prstGeom>
        </p:spPr>
      </p:pic>
      <p:pic>
        <p:nvPicPr>
          <p:cNvPr id="5" name="Picture 4">
            <a:extLst>
              <a:ext uri="{FF2B5EF4-FFF2-40B4-BE49-F238E27FC236}">
                <a16:creationId xmlns:a16="http://schemas.microsoft.com/office/drawing/2014/main" xmlns="" id="{05E7CB42-5953-482B-B8F6-90C91A481461}"/>
              </a:ext>
            </a:extLst>
          </p:cNvPr>
          <p:cNvPicPr>
            <a:picLocks noChangeAspect="1"/>
          </p:cNvPicPr>
          <p:nvPr/>
        </p:nvPicPr>
        <p:blipFill rotWithShape="1">
          <a:blip r:embed="rId5"/>
          <a:srcRect l="444"/>
          <a:stretch/>
        </p:blipFill>
        <p:spPr>
          <a:xfrm>
            <a:off x="20" y="10"/>
            <a:ext cx="9143980" cy="5143490"/>
          </a:xfrm>
          <a:prstGeom prst="rect">
            <a:avLst/>
          </a:prstGeom>
        </p:spPr>
      </p:pic>
    </p:spTree>
    <p:extLst>
      <p:ext uri="{BB962C8B-B14F-4D97-AF65-F5344CB8AC3E}">
        <p14:creationId xmlns:p14="http://schemas.microsoft.com/office/powerpoint/2010/main" val="125401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38"/>
            <a:ext cx="9144000" cy="516403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6"/>
            <a:ext cx="9144000" cy="51143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 name="Picture 2">
            <a:extLst>
              <a:ext uri="{FF2B5EF4-FFF2-40B4-BE49-F238E27FC236}">
                <a16:creationId xmlns:a16="http://schemas.microsoft.com/office/drawing/2014/main" xmlns="" id="{9369A10D-0726-4B2E-815D-C257889F0ACB}"/>
              </a:ext>
            </a:extLst>
          </p:cNvPr>
          <p:cNvPicPr>
            <a:picLocks noChangeAspect="1"/>
          </p:cNvPicPr>
          <p:nvPr/>
        </p:nvPicPr>
        <p:blipFill>
          <a:blip r:embed="rId3"/>
          <a:stretch>
            <a:fillRect/>
          </a:stretch>
        </p:blipFill>
        <p:spPr>
          <a:xfrm>
            <a:off x="323528" y="195487"/>
            <a:ext cx="8568952" cy="4824536"/>
          </a:xfrm>
          <a:prstGeom prst="rect">
            <a:avLst/>
          </a:prstGeom>
        </p:spPr>
      </p:pic>
    </p:spTree>
    <p:extLst>
      <p:ext uri="{BB962C8B-B14F-4D97-AF65-F5344CB8AC3E}">
        <p14:creationId xmlns:p14="http://schemas.microsoft.com/office/powerpoint/2010/main" val="357352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0" name="Shape 143"/>
          <p:cNvSpPr/>
          <p:nvPr/>
        </p:nvSpPr>
        <p:spPr>
          <a:xfrm>
            <a:off x="3246594" y="483518"/>
            <a:ext cx="5616624" cy="194974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205867"/>
              </a:buClr>
              <a:buSzPct val="25000"/>
              <a:buFont typeface="Century Gothic"/>
              <a:buNone/>
            </a:pPr>
            <a:r>
              <a:rPr lang="en-GB" sz="3200" b="1" i="0" u="none" strike="noStrike" cap="none" dirty="0">
                <a:solidFill>
                  <a:srgbClr val="205867"/>
                </a:solidFill>
                <a:effectLst>
                  <a:outerShdw blurRad="38100" dist="38100" dir="2700000" algn="tl">
                    <a:srgbClr val="000000">
                      <a:alpha val="43137"/>
                    </a:srgbClr>
                  </a:outerShdw>
                </a:effectLst>
                <a:latin typeface="Century Gothic"/>
                <a:ea typeface="Century Gothic"/>
                <a:cs typeface="Century Gothic"/>
                <a:sym typeface="Century Gothic"/>
              </a:rPr>
              <a:t>Group Discussion</a:t>
            </a:r>
          </a:p>
          <a:p>
            <a:pPr marL="0" marR="0" lvl="0" indent="0" algn="ctr" rtl="0">
              <a:lnSpc>
                <a:spcPct val="100000"/>
              </a:lnSpc>
              <a:spcBef>
                <a:spcPts val="0"/>
              </a:spcBef>
              <a:spcAft>
                <a:spcPts val="0"/>
              </a:spcAft>
              <a:buClr>
                <a:srgbClr val="205867"/>
              </a:buClr>
              <a:buSzPct val="25000"/>
              <a:buFont typeface="Century Gothic"/>
              <a:buNone/>
            </a:pPr>
            <a:endParaRPr lang="en-GB" sz="3200" b="1" dirty="0">
              <a:solidFill>
                <a:srgbClr val="205867"/>
              </a:solidFill>
              <a:effectLst>
                <a:outerShdw blurRad="38100" dist="38100" dir="2700000" algn="tl">
                  <a:srgbClr val="000000">
                    <a:alpha val="43137"/>
                  </a:srgbClr>
                </a:outerShdw>
              </a:effectLst>
              <a:latin typeface="Century Gothic"/>
              <a:ea typeface="Century Gothic"/>
              <a:cs typeface="Century Gothic"/>
              <a:sym typeface="Century Gothic"/>
            </a:endParaRPr>
          </a:p>
          <a:p>
            <a:pPr marL="457200" marR="0" lvl="0" indent="-457200" algn="ctr" rtl="0">
              <a:lnSpc>
                <a:spcPct val="100000"/>
              </a:lnSpc>
              <a:spcBef>
                <a:spcPts val="0"/>
              </a:spcBef>
              <a:spcAft>
                <a:spcPts val="0"/>
              </a:spcAft>
              <a:buClr>
                <a:srgbClr val="205867"/>
              </a:buClr>
              <a:buSzPct val="25000"/>
              <a:buFont typeface="Wingdings" panose="05000000000000000000" pitchFamily="2" charset="2"/>
              <a:buChar char="v"/>
            </a:pPr>
            <a:r>
              <a:rPr lang="en-GB" sz="2400" dirty="0">
                <a:solidFill>
                  <a:srgbClr val="205867"/>
                </a:solidFill>
                <a:effectLst>
                  <a:outerShdw blurRad="38100" dist="38100" dir="2700000" algn="tl">
                    <a:srgbClr val="000000">
                      <a:alpha val="43137"/>
                    </a:srgbClr>
                  </a:outerShdw>
                </a:effectLst>
                <a:latin typeface="Century Gothic"/>
                <a:ea typeface="Century Gothic"/>
                <a:cs typeface="Century Gothic"/>
                <a:sym typeface="Century Gothic"/>
              </a:rPr>
              <a:t>What games or apps do people connect with other people?</a:t>
            </a:r>
          </a:p>
          <a:p>
            <a:pPr marL="457200" marR="0" lvl="0" indent="-457200" algn="ctr" rtl="0">
              <a:lnSpc>
                <a:spcPct val="100000"/>
              </a:lnSpc>
              <a:spcBef>
                <a:spcPts val="0"/>
              </a:spcBef>
              <a:spcAft>
                <a:spcPts val="0"/>
              </a:spcAft>
              <a:buClr>
                <a:srgbClr val="205867"/>
              </a:buClr>
              <a:buSzPct val="25000"/>
              <a:buFont typeface="Wingdings" panose="05000000000000000000" pitchFamily="2" charset="2"/>
              <a:buChar char="v"/>
            </a:pPr>
            <a:endParaRPr lang="en-GB" sz="2400" dirty="0">
              <a:solidFill>
                <a:srgbClr val="205867"/>
              </a:solidFill>
              <a:effectLst>
                <a:outerShdw blurRad="38100" dist="38100" dir="2700000" algn="tl">
                  <a:srgbClr val="000000">
                    <a:alpha val="43137"/>
                  </a:srgbClr>
                </a:outerShdw>
              </a:effectLst>
              <a:latin typeface="Century Gothic"/>
              <a:ea typeface="Century Gothic"/>
              <a:cs typeface="Century Gothic"/>
              <a:sym typeface="Century Gothic"/>
            </a:endParaRPr>
          </a:p>
          <a:p>
            <a:pPr marL="457200" marR="0" lvl="0" indent="-457200" algn="ctr" rtl="0">
              <a:lnSpc>
                <a:spcPct val="100000"/>
              </a:lnSpc>
              <a:spcBef>
                <a:spcPts val="0"/>
              </a:spcBef>
              <a:spcAft>
                <a:spcPts val="0"/>
              </a:spcAft>
              <a:buClr>
                <a:srgbClr val="205867"/>
              </a:buClr>
              <a:buSzPct val="25000"/>
              <a:buFont typeface="Wingdings" panose="05000000000000000000" pitchFamily="2" charset="2"/>
              <a:buChar char="v"/>
            </a:pPr>
            <a:endParaRPr lang="en-GB" sz="3200" dirty="0">
              <a:solidFill>
                <a:srgbClr val="205867"/>
              </a:solidFill>
              <a:effectLst>
                <a:outerShdw blurRad="38100" dist="38100" dir="2700000" algn="tl">
                  <a:srgbClr val="000000">
                    <a:alpha val="43137"/>
                  </a:srgbClr>
                </a:outerShdw>
              </a:effectLst>
              <a:latin typeface="Century Gothic"/>
              <a:ea typeface="Century Gothic"/>
              <a:cs typeface="Century Gothic"/>
              <a:sym typeface="Century Gothic"/>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105" y="483518"/>
            <a:ext cx="1024991" cy="294582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008" y="483518"/>
            <a:ext cx="1636711" cy="3041148"/>
          </a:xfrm>
          <a:prstGeom prst="rect">
            <a:avLst/>
          </a:prstGeom>
        </p:spPr>
      </p:pic>
      <p:sp>
        <p:nvSpPr>
          <p:cNvPr id="6" name="Shape 143">
            <a:extLst>
              <a:ext uri="{FF2B5EF4-FFF2-40B4-BE49-F238E27FC236}">
                <a16:creationId xmlns:a16="http://schemas.microsoft.com/office/drawing/2014/main" xmlns="" id="{D191DCA0-EFDA-4892-8BD3-46F8FAA33060}"/>
              </a:ext>
            </a:extLst>
          </p:cNvPr>
          <p:cNvSpPr/>
          <p:nvPr/>
        </p:nvSpPr>
        <p:spPr>
          <a:xfrm>
            <a:off x="3347864" y="2716467"/>
            <a:ext cx="5616624" cy="1949744"/>
          </a:xfrm>
          <a:prstGeom prst="rect">
            <a:avLst/>
          </a:prstGeom>
          <a:noFill/>
          <a:ln>
            <a:noFill/>
          </a:ln>
        </p:spPr>
        <p:txBody>
          <a:bodyPr lIns="91425" tIns="45700" rIns="91425" bIns="45700" anchor="t" anchorCtr="0">
            <a:noAutofit/>
          </a:bodyPr>
          <a:lstStyle/>
          <a:p>
            <a:pPr marL="457200" indent="-457200" algn="ctr">
              <a:buClr>
                <a:srgbClr val="205867"/>
              </a:buClr>
              <a:buSzPct val="25000"/>
              <a:buFont typeface="Wingdings" panose="05000000000000000000" pitchFamily="2" charset="2"/>
              <a:buChar char="v"/>
            </a:pPr>
            <a:r>
              <a:rPr lang="en-GB" sz="2400" dirty="0">
                <a:solidFill>
                  <a:srgbClr val="205867"/>
                </a:solidFill>
                <a:effectLst>
                  <a:outerShdw blurRad="38100" dist="38100" dir="2700000" algn="tl">
                    <a:srgbClr val="000000">
                      <a:alpha val="43137"/>
                    </a:srgbClr>
                  </a:outerShdw>
                </a:effectLst>
                <a:latin typeface="Century Gothic"/>
                <a:ea typeface="Century Gothic"/>
                <a:cs typeface="Century Gothic"/>
                <a:sym typeface="Century Gothic"/>
              </a:rPr>
              <a:t>What</a:t>
            </a:r>
            <a:r>
              <a:rPr lang="en-GB" sz="2400" dirty="0">
                <a:solidFill>
                  <a:srgbClr val="205867"/>
                </a:solidFill>
                <a:effectLst>
                  <a:outerShdw blurRad="38100" dist="38100" dir="2700000" algn="tl">
                    <a:srgbClr val="000000">
                      <a:alpha val="43137"/>
                    </a:srgbClr>
                  </a:outerShdw>
                </a:effectLst>
                <a:latin typeface="Century Gothic"/>
                <a:sym typeface="Century Gothic"/>
              </a:rPr>
              <a:t> are ways that you can deal with comments or requests from people you don’t know?</a:t>
            </a:r>
          </a:p>
          <a:p>
            <a:pPr marL="457200" marR="0" lvl="0" indent="-457200" algn="ctr" rtl="0">
              <a:lnSpc>
                <a:spcPct val="100000"/>
              </a:lnSpc>
              <a:spcBef>
                <a:spcPts val="0"/>
              </a:spcBef>
              <a:spcAft>
                <a:spcPts val="0"/>
              </a:spcAft>
              <a:buClr>
                <a:srgbClr val="205867"/>
              </a:buClr>
              <a:buSzPct val="25000"/>
              <a:buFont typeface="Wingdings" panose="05000000000000000000" pitchFamily="2" charset="2"/>
              <a:buChar char="v"/>
            </a:pPr>
            <a:endParaRPr lang="en-GB" sz="3200" dirty="0">
              <a:solidFill>
                <a:srgbClr val="205867"/>
              </a:solidFill>
              <a:effectLst>
                <a:outerShdw blurRad="38100" dist="38100" dir="2700000" algn="tl">
                  <a:srgbClr val="000000">
                    <a:alpha val="43137"/>
                  </a:srgbClr>
                </a:outerShdw>
              </a:effectLst>
              <a:latin typeface="Century Gothic"/>
              <a:ea typeface="Century Gothic"/>
              <a:cs typeface="Century Gothic"/>
              <a:sym typeface="Century Gothic"/>
            </a:endParaRPr>
          </a:p>
        </p:txBody>
      </p:sp>
    </p:spTree>
    <p:extLst>
      <p:ext uri="{BB962C8B-B14F-4D97-AF65-F5344CB8AC3E}">
        <p14:creationId xmlns:p14="http://schemas.microsoft.com/office/powerpoint/2010/main" val="62273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2" name="Group 1"/>
          <p:cNvGrpSpPr/>
          <p:nvPr/>
        </p:nvGrpSpPr>
        <p:grpSpPr>
          <a:xfrm>
            <a:off x="4568552" y="959384"/>
            <a:ext cx="5112568" cy="1848650"/>
            <a:chOff x="4860032" y="876773"/>
            <a:chExt cx="5112568" cy="1848650"/>
          </a:xfrm>
        </p:grpSpPr>
        <p:pic>
          <p:nvPicPr>
            <p:cNvPr id="8" name="Shape 141"/>
            <p:cNvPicPr preferRelativeResize="0"/>
            <p:nvPr/>
          </p:nvPicPr>
          <p:blipFill rotWithShape="1">
            <a:blip r:embed="rId3">
              <a:alphaModFix/>
            </a:blip>
            <a:srcRect/>
            <a:stretch/>
          </p:blipFill>
          <p:spPr>
            <a:xfrm>
              <a:off x="5799584" y="2052261"/>
              <a:ext cx="2736304" cy="673162"/>
            </a:xfrm>
            <a:prstGeom prst="rect">
              <a:avLst/>
            </a:prstGeom>
            <a:noFill/>
            <a:ln>
              <a:noFill/>
            </a:ln>
          </p:spPr>
        </p:pic>
        <p:sp>
          <p:nvSpPr>
            <p:cNvPr id="10" name="Shape 143"/>
            <p:cNvSpPr/>
            <p:nvPr/>
          </p:nvSpPr>
          <p:spPr>
            <a:xfrm>
              <a:off x="4860032" y="876773"/>
              <a:ext cx="5112568" cy="1426702"/>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205867"/>
                </a:buClr>
                <a:buSzPct val="25000"/>
                <a:buFont typeface="Century Gothic"/>
                <a:buNone/>
              </a:pPr>
              <a:r>
                <a:rPr lang="en-GB" sz="6600" b="1" i="0" u="none" strike="noStrike" cap="none" dirty="0">
                  <a:solidFill>
                    <a:srgbClr val="205867"/>
                  </a:solidFill>
                  <a:effectLst>
                    <a:outerShdw blurRad="38100" dist="38100" dir="2700000" algn="tl">
                      <a:srgbClr val="000000">
                        <a:alpha val="43137"/>
                      </a:srgbClr>
                    </a:outerShdw>
                  </a:effectLst>
                  <a:latin typeface="Century Gothic"/>
                  <a:ea typeface="Century Gothic"/>
                  <a:cs typeface="Century Gothic"/>
                  <a:sym typeface="Century Gothic"/>
                </a:rPr>
                <a:t>Thank you</a:t>
              </a:r>
              <a:endParaRPr lang="en" sz="6600" b="1" i="0" u="none" strike="noStrike" cap="none" dirty="0">
                <a:solidFill>
                  <a:srgbClr val="205867"/>
                </a:solidFill>
                <a:effectLst>
                  <a:outerShdw blurRad="38100" dist="38100" dir="2700000" algn="tl">
                    <a:srgbClr val="000000">
                      <a:alpha val="43137"/>
                    </a:srgbClr>
                  </a:outerShdw>
                </a:effectLst>
                <a:latin typeface="Century Gothic"/>
                <a:ea typeface="Century Gothic"/>
                <a:cs typeface="Century Gothic"/>
                <a:sym typeface="Century Gothic"/>
              </a:endParaRP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1439" y="634038"/>
            <a:ext cx="1428133" cy="410445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025" y="734406"/>
            <a:ext cx="2120410" cy="3939902"/>
          </a:xfrm>
          <a:prstGeom prst="rect">
            <a:avLst/>
          </a:prstGeom>
        </p:spPr>
      </p:pic>
    </p:spTree>
    <p:extLst>
      <p:ext uri="{BB962C8B-B14F-4D97-AF65-F5344CB8AC3E}">
        <p14:creationId xmlns:p14="http://schemas.microsoft.com/office/powerpoint/2010/main" val="117792173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2953</TotalTime>
  <Words>928</Words>
  <Application>Microsoft Office PowerPoint</Application>
  <PresentationFormat>On-screen Show (16:9)</PresentationFormat>
  <Paragraphs>68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ONLINE Friends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Savvy Bear</dc:creator>
  <cp:lastModifiedBy>Joe Kenny</cp:lastModifiedBy>
  <cp:revision>255</cp:revision>
  <cp:lastPrinted>2017-08-01T06:58:53Z</cp:lastPrinted>
  <dcterms:modified xsi:type="dcterms:W3CDTF">2018-02-02T10:54:52Z</dcterms:modified>
</cp:coreProperties>
</file>